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  <p:sldMasterId id="2147483690" r:id="rId3"/>
    <p:sldMasterId id="2147483700" r:id="rId4"/>
    <p:sldMasterId id="2147483710" r:id="rId5"/>
  </p:sldMasterIdLst>
  <p:notesMasterIdLst>
    <p:notesMasterId r:id="rId23"/>
  </p:notesMasterIdLst>
  <p:sldIdLst>
    <p:sldId id="256" r:id="rId6"/>
    <p:sldId id="335" r:id="rId7"/>
    <p:sldId id="342" r:id="rId8"/>
    <p:sldId id="337" r:id="rId9"/>
    <p:sldId id="338" r:id="rId10"/>
    <p:sldId id="339" r:id="rId11"/>
    <p:sldId id="340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2" r:id="rId21"/>
    <p:sldId id="351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BD"/>
    <a:srgbClr val="0098D6"/>
    <a:srgbClr val="009BD6"/>
    <a:srgbClr val="FFCCCC"/>
    <a:srgbClr val="FFCCFF"/>
    <a:srgbClr val="339933"/>
    <a:srgbClr val="00FF00"/>
    <a:srgbClr val="CCFF99"/>
    <a:srgbClr val="00FF9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3478" autoAdjust="0"/>
  </p:normalViewPr>
  <p:slideViewPr>
    <p:cSldViewPr>
      <p:cViewPr varScale="1">
        <p:scale>
          <a:sx n="73" d="100"/>
          <a:sy n="73" d="100"/>
        </p:scale>
        <p:origin x="87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5BF5E-7A30-4B9D-B516-792D14E70C81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4E4DB-BA4E-453E-B56A-0E322BF0F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3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6C68A-02F1-430B-A7E5-38C1C7BD3C34}" type="datetimeFigureOut">
              <a:rPr lang="ru-RU"/>
              <a:pPr>
                <a:defRPr/>
              </a:pPr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221E-B03F-4F28-875A-E574F2DBC2D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1FE04-4E37-44D5-9AE1-EAAC356BCF43}" type="datetimeFigureOut">
              <a:rPr lang="ru-RU"/>
              <a:pPr>
                <a:defRPr/>
              </a:pPr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F0BC-637D-4318-B023-5C8484BA76D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F2547-7F61-4EEE-B1DA-03CABF0DAFFF}" type="datetimeFigureOut">
              <a:rPr lang="ru-RU"/>
              <a:pPr>
                <a:defRPr/>
              </a:pPr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3105-6999-45DA-B00A-A70B4D3A638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 flipV="1">
            <a:off x="6290072" y="5170488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10"/>
          <p:cNvGrpSpPr>
            <a:grpSpLocks/>
          </p:cNvGrpSpPr>
          <p:nvPr/>
        </p:nvGrpSpPr>
        <p:grpSpPr bwMode="auto">
          <a:xfrm>
            <a:off x="0" y="0"/>
            <a:ext cx="9144000" cy="4833938"/>
            <a:chOff x="0" y="0"/>
            <a:chExt cx="12192000" cy="4833257"/>
          </a:xfrm>
        </p:grpSpPr>
        <p:pic>
          <p:nvPicPr>
            <p:cNvPr id="6" name="Picture 2" descr="\\s01-fs01\Служба персонала\Obmen\ПРОМЕЖУТОЧНЫЕ ДАННЫЕ\Образцы и шаблоны\Корпоративная символика\фон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483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\\s01-fs01\Служба персонала\Obmen\ПРОМЕЖУТОЧНЫЕ ДАННЫЕ\Образцы и шаблоны\Корпоративная символика\Logo_w_bi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069" y="2017376"/>
              <a:ext cx="5475861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3600" b="0" spc="200" baseline="0">
                <a:solidFill>
                  <a:srgbClr val="0078BD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0078BD"/>
                </a:solidFill>
                <a:latin typeface="+mn-lt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29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62" y="120396"/>
            <a:ext cx="8350507" cy="694947"/>
          </a:xfrm>
        </p:spPr>
        <p:txBody>
          <a:bodyPr/>
          <a:lstStyle>
            <a:lvl1pPr>
              <a:defRPr b="0">
                <a:solidFill>
                  <a:srgbClr val="0078BD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799175" y="1013073"/>
            <a:ext cx="8262293" cy="379508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FBC0802B-56E7-4EE7-A34A-26ABB277B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7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14488"/>
            <a:ext cx="9144000" cy="4522787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hangingPunct="1">
              <a:defRPr sz="10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080" b="1" baseline="30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55606" y="1726101"/>
            <a:ext cx="9005844" cy="432047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99156" y="1013073"/>
            <a:ext cx="8262294" cy="379508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490C55DF-E4EA-402B-A465-5C18667F6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0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962" y="1707614"/>
            <a:ext cx="8350507" cy="46017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0962" y="51816"/>
            <a:ext cx="8350507" cy="862587"/>
          </a:xfrm>
        </p:spPr>
        <p:txBody>
          <a:bodyPr/>
          <a:lstStyle>
            <a:lvl1pPr>
              <a:defRPr b="1"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94574" y="973688"/>
            <a:ext cx="8166878" cy="346269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FFCD2B21-A2D9-4504-9684-692E40CE7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78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19" y="1735671"/>
            <a:ext cx="4074157" cy="45736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20" y="1203767"/>
            <a:ext cx="4286249" cy="5105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10962" y="51816"/>
            <a:ext cx="8350507" cy="862587"/>
          </a:xfrm>
        </p:spPr>
        <p:txBody>
          <a:bodyPr/>
          <a:lstStyle>
            <a:lvl1pPr>
              <a:defRPr b="1"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94574" y="973688"/>
            <a:ext cx="3844454" cy="346269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B7174CB6-DAF7-45F4-BD6D-D3776E24A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5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циата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40111" y="1852613"/>
            <a:ext cx="2715815" cy="429736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11638" y="2065263"/>
            <a:ext cx="2549812" cy="1327971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11638" y="3443482"/>
            <a:ext cx="2549812" cy="260481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735671"/>
            <a:ext cx="5760800" cy="45736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894591" y="973688"/>
            <a:ext cx="8166877" cy="346269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A5FEA72A-F882-44A7-BF54-32D67C1D7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4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471548"/>
            <a:ext cx="4258818" cy="55360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3327094"/>
            <a:ext cx="3291840" cy="2692706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68096" y="2928547"/>
            <a:ext cx="3291840" cy="346269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B05B700B-CF9D-45D2-B67C-851D4EC39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18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подзаголовок, диаграмм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25654"/>
            <a:ext cx="9144000" cy="405447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hangingPunct="1">
              <a:defRPr sz="10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080" b="1" baseline="30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9108" y="2110402"/>
            <a:ext cx="5359469" cy="3886744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5570" y="2025921"/>
            <a:ext cx="3558449" cy="4053607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99175" y="1005453"/>
            <a:ext cx="8262293" cy="379508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ECCD4FD0-1417-4D70-BF63-BD545275F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5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7BB23-E0FB-4D4D-B0DE-AAFB1EDD4F16}" type="datetimeFigureOut">
              <a:rPr lang="ru-RU"/>
              <a:pPr>
                <a:defRPr/>
              </a:pPr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F96C5-37CD-45D6-B114-8571332E2DE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492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 flipV="1">
            <a:off x="6290072" y="5170488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10"/>
          <p:cNvGrpSpPr>
            <a:grpSpLocks/>
          </p:cNvGrpSpPr>
          <p:nvPr/>
        </p:nvGrpSpPr>
        <p:grpSpPr bwMode="auto">
          <a:xfrm>
            <a:off x="0" y="0"/>
            <a:ext cx="9144000" cy="4833938"/>
            <a:chOff x="0" y="0"/>
            <a:chExt cx="12192000" cy="4833257"/>
          </a:xfrm>
        </p:grpSpPr>
        <p:pic>
          <p:nvPicPr>
            <p:cNvPr id="6" name="Picture 2" descr="\\s01-fs01\Служба персонала\Obmen\ПРОМЕЖУТОЧНЫЕ ДАННЫЕ\Образцы и шаблоны\Корпоративная символика\фон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483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\\s01-fs01\Служба персонала\Obmen\ПРОМЕЖУТОЧНЫЕ ДАННЫЕ\Образцы и шаблоны\Корпоративная символика\Logo_w_bi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069" y="2017376"/>
              <a:ext cx="5475861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3600" b="0" spc="200" baseline="0">
                <a:solidFill>
                  <a:srgbClr val="0078BD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0078BD"/>
                </a:solidFill>
                <a:latin typeface="+mn-lt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82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52" y="120396"/>
            <a:ext cx="8350507" cy="694947"/>
          </a:xfrm>
        </p:spPr>
        <p:txBody>
          <a:bodyPr/>
          <a:lstStyle>
            <a:lvl1pPr>
              <a:defRPr b="0">
                <a:solidFill>
                  <a:srgbClr val="0078BD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799165" y="1013073"/>
            <a:ext cx="8262293" cy="379508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FBC0802B-56E7-4EE7-A34A-26ABB277B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58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14488"/>
            <a:ext cx="9144000" cy="4522787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hangingPunct="1">
              <a:defRPr sz="10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080" b="1" baseline="30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55606" y="1726101"/>
            <a:ext cx="9005844" cy="432047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99156" y="1013073"/>
            <a:ext cx="8262294" cy="379508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490C55DF-E4EA-402B-A465-5C18667F6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19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952" y="1707614"/>
            <a:ext cx="8350507" cy="46017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0952" y="51816"/>
            <a:ext cx="8350507" cy="862587"/>
          </a:xfrm>
        </p:spPr>
        <p:txBody>
          <a:bodyPr/>
          <a:lstStyle>
            <a:lvl1pPr>
              <a:defRPr b="1"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94574" y="973668"/>
            <a:ext cx="8166878" cy="346269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FFCD2B21-A2D9-4504-9684-692E40CE7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38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9" y="1735671"/>
            <a:ext cx="4074157" cy="45736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10" y="1203767"/>
            <a:ext cx="4286249" cy="5105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10952" y="51816"/>
            <a:ext cx="8350507" cy="862587"/>
          </a:xfrm>
        </p:spPr>
        <p:txBody>
          <a:bodyPr/>
          <a:lstStyle>
            <a:lvl1pPr>
              <a:defRPr b="1"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94574" y="973668"/>
            <a:ext cx="3844454" cy="346269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B7174CB6-DAF7-45F4-BD6D-D3776E24A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07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циата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40101" y="1852613"/>
            <a:ext cx="2715815" cy="429736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11638" y="2065243"/>
            <a:ext cx="2549812" cy="1327971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11638" y="3443462"/>
            <a:ext cx="2549812" cy="260481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735671"/>
            <a:ext cx="5760800" cy="45736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894581" y="973668"/>
            <a:ext cx="8166877" cy="346269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A5FEA72A-F882-44A7-BF54-32D67C1D7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98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471528"/>
            <a:ext cx="4258818" cy="55360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3327094"/>
            <a:ext cx="3291840" cy="2692706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68096" y="2928527"/>
            <a:ext cx="3291840" cy="346269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B05B700B-CF9D-45D2-B67C-851D4EC39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22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подзаголовок, диаграмм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25654"/>
            <a:ext cx="9144000" cy="405447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hangingPunct="1">
              <a:defRPr sz="10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080" b="1" baseline="30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9102" y="2110402"/>
            <a:ext cx="5359469" cy="3886744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5560" y="2025921"/>
            <a:ext cx="3558449" cy="4053607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99165" y="1005453"/>
            <a:ext cx="8262293" cy="379508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ECCD4FD0-1417-4D70-BF63-BD545275F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22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56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94972-6660-4E15-850D-BCF7061B22C6}" type="datetimeFigureOut">
              <a:rPr lang="ru-RU"/>
              <a:pPr>
                <a:defRPr/>
              </a:pPr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5FB7-ADC5-4915-AA63-C7F0089D93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 flipV="1">
            <a:off x="6290072" y="5170488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10"/>
          <p:cNvGrpSpPr>
            <a:grpSpLocks/>
          </p:cNvGrpSpPr>
          <p:nvPr/>
        </p:nvGrpSpPr>
        <p:grpSpPr bwMode="auto">
          <a:xfrm>
            <a:off x="0" y="0"/>
            <a:ext cx="9144000" cy="4833938"/>
            <a:chOff x="0" y="0"/>
            <a:chExt cx="12192000" cy="4833257"/>
          </a:xfrm>
        </p:grpSpPr>
        <p:pic>
          <p:nvPicPr>
            <p:cNvPr id="6" name="Picture 2" descr="\\s01-fs01\Служба персонала\Obmen\ПРОМЕЖУТОЧНЫЕ ДАННЫЕ\Образцы и шаблоны\Корпоративная символика\фон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483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\\s01-fs01\Служба персонала\Obmen\ПРОМЕЖУТОЧНЫЕ ДАННЫЕ\Образцы и шаблоны\Корпоративная символика\Logo_w_bi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069" y="2017376"/>
              <a:ext cx="5475861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3600" b="0" spc="200" baseline="0">
                <a:solidFill>
                  <a:srgbClr val="0078BD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0078BD"/>
                </a:solidFill>
                <a:latin typeface="+mn-lt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11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7" y="120396"/>
            <a:ext cx="8350507" cy="694947"/>
          </a:xfrm>
        </p:spPr>
        <p:txBody>
          <a:bodyPr/>
          <a:lstStyle>
            <a:lvl1pPr>
              <a:defRPr b="0">
                <a:solidFill>
                  <a:srgbClr val="0078BD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799160" y="1013073"/>
            <a:ext cx="8262293" cy="379508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E7888ECF-BE7B-42F2-9070-8935226C2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60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14488"/>
            <a:ext cx="9144000" cy="4522787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hangingPunct="1">
              <a:defRPr sz="10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080" b="1" baseline="30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55606" y="1726101"/>
            <a:ext cx="9005844" cy="432047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99156" y="1013073"/>
            <a:ext cx="8262294" cy="379508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E737BD1C-99F3-4298-8B72-80CA471DD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55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947" y="1707614"/>
            <a:ext cx="8350507" cy="46017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0947" y="51816"/>
            <a:ext cx="8350507" cy="862587"/>
          </a:xfrm>
        </p:spPr>
        <p:txBody>
          <a:bodyPr/>
          <a:lstStyle>
            <a:lvl1pPr>
              <a:defRPr b="1"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94574" y="973658"/>
            <a:ext cx="8166878" cy="346269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2D6C36E7-0BC9-4D84-B528-FB9A773721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96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4" y="1735671"/>
            <a:ext cx="4074157" cy="45736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5" y="1203767"/>
            <a:ext cx="4286249" cy="5105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10947" y="51816"/>
            <a:ext cx="8350507" cy="862587"/>
          </a:xfrm>
        </p:spPr>
        <p:txBody>
          <a:bodyPr/>
          <a:lstStyle>
            <a:lvl1pPr>
              <a:defRPr b="1"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94574" y="973658"/>
            <a:ext cx="3844454" cy="346269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0075DC81-80F2-4A0D-8119-49B0AC8F9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92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циата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40096" y="1852613"/>
            <a:ext cx="2715815" cy="429736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11638" y="2065233"/>
            <a:ext cx="2549812" cy="1327971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11638" y="3443452"/>
            <a:ext cx="2549812" cy="260481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735671"/>
            <a:ext cx="5760800" cy="45736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894576" y="973658"/>
            <a:ext cx="8166877" cy="346269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84E12A86-3E3C-4441-8130-F6ED47D47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82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471518"/>
            <a:ext cx="4258818" cy="55360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3327094"/>
            <a:ext cx="3291840" cy="2692706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68096" y="2928517"/>
            <a:ext cx="3291840" cy="346269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FED35CEE-788C-4C15-A031-5837E06A6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04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подзаголовок, диаграмм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25654"/>
            <a:ext cx="9144000" cy="405447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hangingPunct="1">
              <a:defRPr sz="10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080" b="1" baseline="30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9097" y="2110402"/>
            <a:ext cx="5359469" cy="3886744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5555" y="2025921"/>
            <a:ext cx="3558449" cy="4053607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99160" y="1005453"/>
            <a:ext cx="8262293" cy="379508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7A90F583-AC4F-477B-8BAE-0411A76B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48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965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 flipV="1">
            <a:off x="6290072" y="5170488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10"/>
          <p:cNvGrpSpPr>
            <a:grpSpLocks/>
          </p:cNvGrpSpPr>
          <p:nvPr/>
        </p:nvGrpSpPr>
        <p:grpSpPr bwMode="auto">
          <a:xfrm>
            <a:off x="0" y="0"/>
            <a:ext cx="9144000" cy="4833938"/>
            <a:chOff x="0" y="0"/>
            <a:chExt cx="12192000" cy="4833257"/>
          </a:xfrm>
        </p:grpSpPr>
        <p:pic>
          <p:nvPicPr>
            <p:cNvPr id="6" name="Picture 2" descr="\\s01-fs01\Служба персонала\Obmen\ПРОМЕЖУТОЧНЫЕ ДАННЫЕ\Образцы и шаблоны\Корпоративная символика\фон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483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\\s01-fs01\Служба персонала\Obmen\ПРОМЕЖУТОЧНЫЕ ДАННЫЕ\Образцы и шаблоны\Корпоративная символика\Logo_w_bi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069" y="2017376"/>
              <a:ext cx="5475861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3600" b="0" spc="200" baseline="0">
                <a:solidFill>
                  <a:srgbClr val="0078BD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0078BD"/>
                </a:solidFill>
                <a:latin typeface="+mn-lt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6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80B1-6F3B-4E1A-B03A-18CB347139F5}" type="datetimeFigureOut">
              <a:rPr lang="ru-RU"/>
              <a:pPr>
                <a:defRPr/>
              </a:pPr>
              <a:t>19.10.2022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89FF3-727E-4E9A-88EB-C56A4DE2EDD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3" y="120394"/>
            <a:ext cx="8350507" cy="694947"/>
          </a:xfrm>
        </p:spPr>
        <p:txBody>
          <a:bodyPr/>
          <a:lstStyle>
            <a:lvl1pPr>
              <a:defRPr b="0">
                <a:solidFill>
                  <a:srgbClr val="0078BD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799156" y="1013073"/>
            <a:ext cx="8262293" cy="379508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D4760702-1220-4CE2-A8DB-922528DA7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50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14488"/>
            <a:ext cx="9144000" cy="4522787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hangingPunct="1">
              <a:defRPr sz="10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080" b="1" baseline="30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55606" y="1726096"/>
            <a:ext cx="9005844" cy="432047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99156" y="1013073"/>
            <a:ext cx="8262294" cy="379508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15C9EEAE-0013-4013-9030-79F80EF73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74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943" y="1707614"/>
            <a:ext cx="8350507" cy="46017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0943" y="51814"/>
            <a:ext cx="8350507" cy="862587"/>
          </a:xfrm>
        </p:spPr>
        <p:txBody>
          <a:bodyPr/>
          <a:lstStyle>
            <a:lvl1pPr>
              <a:defRPr b="1"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94572" y="973650"/>
            <a:ext cx="8166878" cy="346269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A8A957C1-F306-46F7-B163-FDA3F7D3E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25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735668"/>
            <a:ext cx="4074157" cy="45736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1" y="1203760"/>
            <a:ext cx="4286249" cy="5105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10943" y="51814"/>
            <a:ext cx="8350507" cy="862587"/>
          </a:xfrm>
        </p:spPr>
        <p:txBody>
          <a:bodyPr/>
          <a:lstStyle>
            <a:lvl1pPr>
              <a:defRPr b="1"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94572" y="973650"/>
            <a:ext cx="3844454" cy="346269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89E9E6E2-A26A-4277-8D64-67FF90046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35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циата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40092" y="1852613"/>
            <a:ext cx="2715815" cy="429736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11638" y="2065225"/>
            <a:ext cx="2549812" cy="1327971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11638" y="3443444"/>
            <a:ext cx="2549812" cy="260481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735668"/>
            <a:ext cx="5760800" cy="45736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894572" y="973650"/>
            <a:ext cx="8166877" cy="346269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4B2EDDDA-CAF6-42C7-94A6-502BD070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42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471510"/>
            <a:ext cx="4258818" cy="55360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3327094"/>
            <a:ext cx="3291840" cy="2692706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68096" y="2928509"/>
            <a:ext cx="3291840" cy="346269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8FD6BEFD-7D8F-4B82-B94A-59A2DB5BA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029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подзаголовок, диаграмм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25651"/>
            <a:ext cx="9144000" cy="405447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hangingPunct="1">
              <a:defRPr sz="10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080" b="1" baseline="30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B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9093" y="2110402"/>
            <a:ext cx="5359469" cy="3886744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5551" y="2025918"/>
            <a:ext cx="3558449" cy="4053607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99156" y="1005453"/>
            <a:ext cx="8262293" cy="379508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098D6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08/07/2016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5E3F5A85-9FEB-461E-AFEE-AB4703D53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56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56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727B-D313-4C01-809A-A903F4FEC83D}" type="datetimeFigureOut">
              <a:rPr lang="ru-RU"/>
              <a:pPr>
                <a:defRPr/>
              </a:pPr>
              <a:t>19.10.2022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AF25-D978-4103-8672-F64A55DBA3E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163CB-0A81-44EE-AE30-C78F197A598B}" type="datetimeFigureOut">
              <a:rPr lang="ru-RU"/>
              <a:pPr>
                <a:defRPr/>
              </a:pPr>
              <a:t>19.10.2022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4E1AA-0A39-4117-8EBA-0CCF68E99C6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C468-753D-4956-8E5B-3E910C2ADD35}" type="datetimeFigureOut">
              <a:rPr lang="ru-RU"/>
              <a:pPr>
                <a:defRPr/>
              </a:pPr>
              <a:t>19.10.2022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B4338-303E-46F1-B8ED-AFCDD252C4D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EFAED-8CAC-4F3C-889C-FC759A907CDF}" type="datetimeFigureOut">
              <a:rPr lang="ru-RU"/>
              <a:pPr>
                <a:defRPr/>
              </a:pPr>
              <a:t>19.10.2022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2078B-060A-4D73-B279-E4865F9F6B4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F439-99BC-405D-A3C6-8B533DEDF669}" type="datetimeFigureOut">
              <a:rPr lang="ru-RU"/>
              <a:pPr>
                <a:defRPr/>
              </a:pPr>
              <a:t>19.10.2022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3FDC1-1F27-43E3-8F48-525A4632AD0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B3003C-4A8A-455A-B57B-3700917B24E7}" type="datetimeFigureOut">
              <a:rPr lang="ru-RU"/>
              <a:pPr>
                <a:defRPr/>
              </a:pPr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52FFDBE-A604-4FC4-B2B9-2D1AF9368F2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0804" y="142875"/>
            <a:ext cx="8351044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0804" y="1287463"/>
            <a:ext cx="8351044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698" y="6470650"/>
            <a:ext cx="1615678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Arial Narrow" pitchFamily="34" charset="0"/>
              </a:defRPr>
            </a:lvl1pPr>
          </a:lstStyle>
          <a:p>
            <a:pPr eaLnBrk="1" hangingPunct="1">
              <a:defRPr/>
            </a:pPr>
            <a:r>
              <a:rPr lang="ru-RU" altLang="ru-RU"/>
              <a:t>08/07/2016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805" y="6470650"/>
            <a:ext cx="254794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Arial Narrow" pitchFamily="34" charset="0"/>
              </a:defRPr>
            </a:lvl1pPr>
          </a:lstStyle>
          <a:p>
            <a:pPr eaLnBrk="1" hangingPunct="1">
              <a:defRPr/>
            </a:pPr>
            <a:fld id="{F33FD2BC-0359-4D59-AF92-DFEC6F2F8EAA}" type="slidenum">
              <a:rPr lang="en-US" altLang="ru-RU"/>
              <a:pPr eaLnBrk="1" hangingPunct="1">
                <a:defRPr/>
              </a:pPr>
              <a:t>‹#›</a:t>
            </a:fld>
            <a:endParaRPr lang="en-US" alt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65547" y="128627"/>
            <a:ext cx="0" cy="57943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6"/>
          <p:cNvCxnSpPr/>
          <p:nvPr/>
        </p:nvCxnSpPr>
        <p:spPr>
          <a:xfrm flipV="1">
            <a:off x="984647" y="6481763"/>
            <a:ext cx="0" cy="2460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62" y="6473825"/>
            <a:ext cx="130254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65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kern="1200" cap="all" spc="100">
          <a:solidFill>
            <a:srgbClr val="0078BD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78BD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78BD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78BD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78BD"/>
          </a:solidFill>
          <a:latin typeface="Arial Narrow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F6FC6"/>
          </a:solidFill>
          <a:latin typeface="Arial" charset="0"/>
          <a:ea typeface="MS PGothic" pitchFamily="34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F6FC6"/>
          </a:solidFill>
          <a:latin typeface="Arial" charset="0"/>
          <a:ea typeface="MS PGothic" pitchFamily="34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F6FC6"/>
          </a:solidFill>
          <a:latin typeface="Arial" charset="0"/>
          <a:ea typeface="MS PGothic" pitchFamily="34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F6FC6"/>
          </a:solidFill>
          <a:latin typeface="Arial" charset="0"/>
          <a:ea typeface="MS PGothic" pitchFamily="34" charset="-128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0804" y="142875"/>
            <a:ext cx="8351044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0804" y="1287463"/>
            <a:ext cx="8351044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698" y="6470650"/>
            <a:ext cx="1615678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Arial Narrow" pitchFamily="34" charset="0"/>
              </a:defRPr>
            </a:lvl1pPr>
          </a:lstStyle>
          <a:p>
            <a:pPr eaLnBrk="1" hangingPunct="1">
              <a:defRPr/>
            </a:pPr>
            <a:r>
              <a:rPr lang="ru-RU" altLang="ru-RU"/>
              <a:t>08/07/2016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805" y="6470650"/>
            <a:ext cx="254794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Arial Narrow" pitchFamily="34" charset="0"/>
              </a:defRPr>
            </a:lvl1pPr>
          </a:lstStyle>
          <a:p>
            <a:pPr eaLnBrk="1" hangingPunct="1">
              <a:defRPr/>
            </a:pPr>
            <a:fld id="{F33FD2BC-0359-4D59-AF92-DFEC6F2F8EAA}" type="slidenum">
              <a:rPr lang="en-US" altLang="ru-RU"/>
              <a:pPr eaLnBrk="1" hangingPunct="1">
                <a:defRPr/>
              </a:pPr>
              <a:t>‹#›</a:t>
            </a:fld>
            <a:endParaRPr lang="en-US" alt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65547" y="128607"/>
            <a:ext cx="0" cy="57943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6"/>
          <p:cNvCxnSpPr/>
          <p:nvPr/>
        </p:nvCxnSpPr>
        <p:spPr>
          <a:xfrm flipV="1">
            <a:off x="984647" y="6481763"/>
            <a:ext cx="0" cy="2460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62" y="6473825"/>
            <a:ext cx="130254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05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kern="1200" cap="all" spc="100">
          <a:solidFill>
            <a:srgbClr val="0078BD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78BD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78BD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78BD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78BD"/>
          </a:solidFill>
          <a:latin typeface="Arial Narrow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F6FC6"/>
          </a:solidFill>
          <a:latin typeface="Arial" charset="0"/>
          <a:ea typeface="MS PGothic" pitchFamily="34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F6FC6"/>
          </a:solidFill>
          <a:latin typeface="Arial" charset="0"/>
          <a:ea typeface="MS PGothic" pitchFamily="34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F6FC6"/>
          </a:solidFill>
          <a:latin typeface="Arial" charset="0"/>
          <a:ea typeface="MS PGothic" pitchFamily="34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F6FC6"/>
          </a:solidFill>
          <a:latin typeface="Arial" charset="0"/>
          <a:ea typeface="MS PGothic" pitchFamily="34" charset="-128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0804" y="142875"/>
            <a:ext cx="8351044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0804" y="1287463"/>
            <a:ext cx="8351044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698" y="6470650"/>
            <a:ext cx="1615678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Arial Narrow" pitchFamily="34" charset="0"/>
              </a:defRPr>
            </a:lvl1pPr>
          </a:lstStyle>
          <a:p>
            <a:pPr eaLnBrk="1" hangingPunct="1">
              <a:defRPr/>
            </a:pPr>
            <a:r>
              <a:rPr lang="ru-RU" altLang="ru-RU"/>
              <a:t>08/07/2016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805" y="6470650"/>
            <a:ext cx="254794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Arial Narrow" pitchFamily="34" charset="0"/>
              </a:defRPr>
            </a:lvl1pPr>
          </a:lstStyle>
          <a:p>
            <a:pPr eaLnBrk="1" hangingPunct="1">
              <a:defRPr/>
            </a:pPr>
            <a:fld id="{A8E7DF39-3956-4760-87C5-B08B7F9AF4FC}" type="slidenum">
              <a:rPr lang="en-US" altLang="ru-RU"/>
              <a:pPr eaLnBrk="1" hangingPunct="1">
                <a:defRPr/>
              </a:pPr>
              <a:t>‹#›</a:t>
            </a:fld>
            <a:endParaRPr lang="en-US" alt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65547" y="128597"/>
            <a:ext cx="0" cy="57943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6"/>
          <p:cNvCxnSpPr/>
          <p:nvPr/>
        </p:nvCxnSpPr>
        <p:spPr>
          <a:xfrm flipV="1">
            <a:off x="984647" y="6481763"/>
            <a:ext cx="0" cy="2460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62" y="6473825"/>
            <a:ext cx="130254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61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kern="1200" cap="all" spc="100">
          <a:solidFill>
            <a:srgbClr val="0078BD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78BD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78BD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78BD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78BD"/>
          </a:solidFill>
          <a:latin typeface="Arial Narrow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F6FC6"/>
          </a:solidFill>
          <a:latin typeface="Arial" charset="0"/>
          <a:ea typeface="MS PGothic" pitchFamily="34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F6FC6"/>
          </a:solidFill>
          <a:latin typeface="Arial" charset="0"/>
          <a:ea typeface="MS PGothic" pitchFamily="34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F6FC6"/>
          </a:solidFill>
          <a:latin typeface="Arial" charset="0"/>
          <a:ea typeface="MS PGothic" pitchFamily="34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F6FC6"/>
          </a:solidFill>
          <a:latin typeface="Arial" charset="0"/>
          <a:ea typeface="MS PGothic" pitchFamily="34" charset="-128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0804" y="142875"/>
            <a:ext cx="8351044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0804" y="1287463"/>
            <a:ext cx="8351044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698" y="6470650"/>
            <a:ext cx="1615678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Arial Narrow" pitchFamily="34" charset="0"/>
              </a:defRPr>
            </a:lvl1pPr>
          </a:lstStyle>
          <a:p>
            <a:pPr eaLnBrk="1" hangingPunct="1">
              <a:defRPr/>
            </a:pPr>
            <a:r>
              <a:rPr lang="ru-RU" altLang="ru-RU"/>
              <a:t>08/07/2016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804" y="6470650"/>
            <a:ext cx="254794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Arial Narrow" pitchFamily="34" charset="0"/>
              </a:defRPr>
            </a:lvl1pPr>
          </a:lstStyle>
          <a:p>
            <a:pPr eaLnBrk="1" hangingPunct="1">
              <a:defRPr/>
            </a:pPr>
            <a:fld id="{6D208616-E49E-4D57-AFCC-FBCC998ECF07}" type="slidenum">
              <a:rPr lang="en-US" altLang="ru-RU"/>
              <a:pPr eaLnBrk="1" hangingPunct="1">
                <a:defRPr/>
              </a:pPr>
              <a:t>‹#›</a:t>
            </a:fld>
            <a:endParaRPr lang="en-US" alt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65547" y="128589"/>
            <a:ext cx="0" cy="57943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6"/>
          <p:cNvCxnSpPr/>
          <p:nvPr/>
        </p:nvCxnSpPr>
        <p:spPr>
          <a:xfrm flipV="1">
            <a:off x="984647" y="6481763"/>
            <a:ext cx="0" cy="2460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60" y="6473825"/>
            <a:ext cx="130254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8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kern="1200" cap="all" spc="100">
          <a:solidFill>
            <a:srgbClr val="0078BD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78BD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78BD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78BD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78BD"/>
          </a:solidFill>
          <a:latin typeface="Arial Narrow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F6FC6"/>
          </a:solidFill>
          <a:latin typeface="Arial" charset="0"/>
          <a:ea typeface="MS PGothic" pitchFamily="34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F6FC6"/>
          </a:solidFill>
          <a:latin typeface="Arial" charset="0"/>
          <a:ea typeface="MS PGothic" pitchFamily="34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F6FC6"/>
          </a:solidFill>
          <a:latin typeface="Arial" charset="0"/>
          <a:ea typeface="MS PGothic" pitchFamily="34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F6FC6"/>
          </a:solidFill>
          <a:latin typeface="Arial" charset="0"/>
          <a:ea typeface="MS PGothic" pitchFamily="34" charset="-128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251520" y="2130465"/>
            <a:ext cx="8640960" cy="1470025"/>
          </a:xfrm>
        </p:spPr>
        <p:txBody>
          <a:bodyPr/>
          <a:lstStyle/>
          <a:p>
            <a:r>
              <a:rPr lang="ru-RU" sz="1800" cap="all" spc="200" dirty="0">
                <a:solidFill>
                  <a:srgbClr val="0078BD"/>
                </a:solidFill>
                <a:latin typeface="Arial Narrow"/>
                <a:ea typeface="MS PGothic" panose="020B0600070205080204" pitchFamily="34" charset="-128"/>
                <a:cs typeface="Arial" panose="020B0604020202020204" pitchFamily="34" charset="0"/>
              </a:rPr>
              <a:t>Отчет о практической </a:t>
            </a:r>
            <a:r>
              <a:rPr lang="ru-RU" sz="1800" cap="all" spc="200" dirty="0" smtClean="0">
                <a:solidFill>
                  <a:srgbClr val="0078BD"/>
                </a:solidFill>
                <a:latin typeface="Arial Narrow"/>
                <a:ea typeface="MS PGothic" panose="020B0600070205080204" pitchFamily="34" charset="-128"/>
                <a:cs typeface="Arial" panose="020B0604020202020204" pitchFamily="34" charset="0"/>
              </a:rPr>
              <a:t>деятельности </a:t>
            </a:r>
            <a:r>
              <a:rPr lang="ru-RU" sz="1800" cap="all" spc="200" dirty="0">
                <a:solidFill>
                  <a:srgbClr val="0078BD"/>
                </a:solidFill>
                <a:latin typeface="Arial Narrow"/>
                <a:ea typeface="MS PGothic" panose="020B0600070205080204" pitchFamily="34" charset="-128"/>
                <a:cs typeface="Arial" panose="020B0604020202020204" pitchFamily="34" charset="0"/>
              </a:rPr>
              <a:t>во </a:t>
            </a:r>
            <a:r>
              <a:rPr lang="ru-RU" sz="1800" cap="all" spc="200" dirty="0" smtClean="0">
                <a:solidFill>
                  <a:srgbClr val="0078BD"/>
                </a:solidFill>
                <a:latin typeface="Arial Narrow"/>
                <a:ea typeface="MS PGothic" panose="020B0600070205080204" pitchFamily="34" charset="-128"/>
                <a:cs typeface="Arial" panose="020B0604020202020204" pitchFamily="34" charset="0"/>
              </a:rPr>
              <a:t>время </a:t>
            </a:r>
            <a:r>
              <a:rPr lang="ru-RU" sz="1800" cap="all" spc="200" dirty="0">
                <a:solidFill>
                  <a:srgbClr val="0078BD"/>
                </a:solidFill>
                <a:latin typeface="Arial Narrow"/>
                <a:ea typeface="MS PGothic" panose="020B0600070205080204" pitchFamily="34" charset="-128"/>
                <a:cs typeface="Arial" panose="020B0604020202020204" pitchFamily="34" charset="0"/>
              </a:rPr>
              <a:t>прохождения испытательного срока </a:t>
            </a:r>
            <a:r>
              <a:rPr lang="ru-RU" sz="1800" cap="all" spc="200" dirty="0" smtClean="0">
                <a:solidFill>
                  <a:srgbClr val="0078BD"/>
                </a:solidFill>
                <a:latin typeface="Arial Narrow"/>
                <a:ea typeface="MS PGothic" panose="020B0600070205080204" pitchFamily="34" charset="-128"/>
                <a:cs typeface="Arial" panose="020B0604020202020204" pitchFamily="34" charset="0"/>
              </a:rPr>
              <a:t>офис-менеджера </a:t>
            </a:r>
            <a:r>
              <a:rPr lang="ru-RU" sz="1800" cap="all" spc="200" dirty="0">
                <a:solidFill>
                  <a:srgbClr val="0078BD"/>
                </a:solidFill>
                <a:latin typeface="Arial Narrow"/>
                <a:ea typeface="MS PGothic" panose="020B0600070205080204" pitchFamily="34" charset="-128"/>
                <a:cs typeface="Arial" panose="020B0604020202020204" pitchFamily="34" charset="0"/>
              </a:rPr>
              <a:t>ДЭП</a:t>
            </a:r>
            <a:br>
              <a:rPr lang="ru-RU" sz="1800" cap="all" spc="200" dirty="0">
                <a:solidFill>
                  <a:srgbClr val="0078BD"/>
                </a:solidFill>
                <a:latin typeface="Arial Narrow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ru-RU" sz="1800" cap="all" spc="200" dirty="0" err="1">
                <a:solidFill>
                  <a:srgbClr val="0078BD"/>
                </a:solidFill>
                <a:latin typeface="Arial Narrow"/>
                <a:ea typeface="MS PGothic" panose="020B0600070205080204" pitchFamily="34" charset="-128"/>
                <a:cs typeface="Arial" panose="020B0604020202020204" pitchFamily="34" charset="0"/>
              </a:rPr>
              <a:t>Рыжинской</a:t>
            </a:r>
            <a:r>
              <a:rPr lang="ru-RU" sz="1800" cap="all" spc="200" dirty="0">
                <a:solidFill>
                  <a:srgbClr val="0078BD"/>
                </a:solidFill>
                <a:latin typeface="Arial Narrow"/>
                <a:ea typeface="MS PGothic" panose="020B0600070205080204" pitchFamily="34" charset="-128"/>
                <a:cs typeface="Arial" panose="020B0604020202020204" pitchFamily="34" charset="0"/>
              </a:rPr>
              <a:t> Д.С.</a:t>
            </a:r>
            <a:endParaRPr lang="ru-RU" alt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7092280" y="692736"/>
            <a:ext cx="1939752" cy="2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3861048"/>
            <a:ext cx="4176464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Aft>
                <a:spcPts val="200"/>
              </a:spcAft>
              <a:buClr>
                <a:srgbClr val="0F6FC6"/>
              </a:buClr>
              <a:buSzPct val="100000"/>
            </a:pPr>
            <a:r>
              <a:rPr lang="ru-RU" altLang="ru-RU" sz="1400" b="1" u="sng" dirty="0">
                <a:solidFill>
                  <a:srgbClr val="0098D6"/>
                </a:solidFill>
                <a:latin typeface="Arial Narrow"/>
                <a:cs typeface="+mn-cs"/>
              </a:rPr>
              <a:t>Наставник:</a:t>
            </a:r>
          </a:p>
          <a:p>
            <a:pPr lvl="0" eaLnBrk="1" hangingPunct="1">
              <a:spcAft>
                <a:spcPts val="200"/>
              </a:spcAft>
              <a:buClr>
                <a:srgbClr val="0F6FC6"/>
              </a:buClr>
              <a:buSzPct val="100000"/>
            </a:pPr>
            <a:r>
              <a:rPr lang="ru-RU" altLang="ru-RU" sz="1400" b="1" dirty="0">
                <a:solidFill>
                  <a:srgbClr val="0098D6"/>
                </a:solidFill>
                <a:latin typeface="Arial Narrow"/>
                <a:cs typeface="+mn-cs"/>
              </a:rPr>
              <a:t>Офис-менеджер ДРП</a:t>
            </a:r>
          </a:p>
          <a:p>
            <a:pPr lvl="0" eaLnBrk="1" hangingPunct="1">
              <a:spcAft>
                <a:spcPts val="200"/>
              </a:spcAft>
              <a:buClr>
                <a:srgbClr val="0F6FC6"/>
              </a:buClr>
              <a:buSzPct val="100000"/>
            </a:pPr>
            <a:r>
              <a:rPr lang="ru-RU" altLang="ru-RU" sz="1400" b="1" dirty="0">
                <a:solidFill>
                  <a:srgbClr val="0098D6"/>
                </a:solidFill>
                <a:latin typeface="Arial Narrow"/>
                <a:cs typeface="+mn-cs"/>
              </a:rPr>
              <a:t>Долбня Д.В.</a:t>
            </a:r>
            <a:endParaRPr lang="en-US" altLang="ru-RU" sz="1400" b="1" dirty="0">
              <a:solidFill>
                <a:srgbClr val="0098D6"/>
              </a:solidFill>
              <a:latin typeface="Arial Narrow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646435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9BD6"/>
                </a:solidFill>
              </a:rPr>
              <a:t>Период с </a:t>
            </a:r>
            <a:r>
              <a:rPr lang="ru-RU" dirty="0" smtClean="0">
                <a:solidFill>
                  <a:srgbClr val="009BD6"/>
                </a:solidFill>
              </a:rPr>
              <a:t>06.10.</a:t>
            </a:r>
            <a:r>
              <a:rPr lang="en-US" dirty="0" smtClean="0">
                <a:solidFill>
                  <a:srgbClr val="009BD6"/>
                </a:solidFill>
              </a:rPr>
              <a:t>2017 </a:t>
            </a:r>
            <a:r>
              <a:rPr lang="ru-RU" dirty="0" smtClean="0">
                <a:solidFill>
                  <a:srgbClr val="009BD6"/>
                </a:solidFill>
              </a:rPr>
              <a:t>г. </a:t>
            </a:r>
            <a:r>
              <a:rPr lang="ru-RU" dirty="0">
                <a:solidFill>
                  <a:srgbClr val="009BD6"/>
                </a:solidFill>
              </a:rPr>
              <a:t>по </a:t>
            </a:r>
            <a:r>
              <a:rPr lang="en-US" dirty="0" smtClean="0">
                <a:solidFill>
                  <a:srgbClr val="009BD6"/>
                </a:solidFill>
              </a:rPr>
              <a:t>17</a:t>
            </a:r>
            <a:r>
              <a:rPr lang="ru-RU" dirty="0" smtClean="0">
                <a:solidFill>
                  <a:srgbClr val="009BD6"/>
                </a:solidFill>
              </a:rPr>
              <a:t>.</a:t>
            </a:r>
            <a:r>
              <a:rPr lang="en-US" dirty="0" smtClean="0">
                <a:solidFill>
                  <a:srgbClr val="009BD6"/>
                </a:solidFill>
              </a:rPr>
              <a:t>01</a:t>
            </a:r>
            <a:r>
              <a:rPr lang="ru-RU" dirty="0" smtClean="0">
                <a:solidFill>
                  <a:srgbClr val="009BD6"/>
                </a:solidFill>
              </a:rPr>
              <a:t>.201</a:t>
            </a:r>
            <a:r>
              <a:rPr lang="en-US" dirty="0" smtClean="0">
                <a:solidFill>
                  <a:srgbClr val="009BD6"/>
                </a:solidFill>
              </a:rPr>
              <a:t>8 </a:t>
            </a:r>
            <a:r>
              <a:rPr lang="ru-RU" dirty="0" smtClean="0">
                <a:solidFill>
                  <a:srgbClr val="009BD6"/>
                </a:solidFill>
              </a:rPr>
              <a:t>г.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72004" y="1590675"/>
            <a:ext cx="4572001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90675"/>
            <a:ext cx="4499992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9" y="1590675"/>
            <a:ext cx="4818148" cy="385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56"/>
            <a:ext cx="8351044" cy="695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Своевременное оформление авансового ОТЧЕТА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17/01/2018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11560" y="6470650"/>
            <a:ext cx="354038" cy="2746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67920" y="3454409"/>
            <a:ext cx="373975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1152513"/>
            <a:ext cx="3034987" cy="4292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91" y="2204864"/>
            <a:ext cx="3137103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72004" y="1590675"/>
            <a:ext cx="4572001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90675"/>
            <a:ext cx="4499992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56"/>
            <a:ext cx="8351044" cy="695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Формирование заявок на расходование денежных средств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17/01/2018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11560" y="6470650"/>
            <a:ext cx="354038" cy="2746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67921" y="3454409"/>
            <a:ext cx="373975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0675"/>
            <a:ext cx="495055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87430"/>
            <a:ext cx="4871864" cy="389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72004" y="1590675"/>
            <a:ext cx="4572001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90675"/>
            <a:ext cx="4499992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56"/>
            <a:ext cx="8351044" cy="695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Формирование «Заявок на включение в бюджет дополнительных расходов и «текущего бюджета ЦО за __20__»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17/01/2018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11560" y="6470650"/>
            <a:ext cx="354038" cy="2746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67921" y="3454409"/>
            <a:ext cx="373975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7" y="1175524"/>
            <a:ext cx="459051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175524"/>
            <a:ext cx="4943872" cy="395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21" y="2658187"/>
            <a:ext cx="5090358" cy="362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72004" y="1590675"/>
            <a:ext cx="4572001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90675"/>
            <a:ext cx="4499992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72"/>
            <a:ext cx="8351044" cy="695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Оформление табеля учёта рабочего времени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17/01/2018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11560" y="6470650"/>
            <a:ext cx="354038" cy="2746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67921" y="3454409"/>
            <a:ext cx="373975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61" y="1444056"/>
            <a:ext cx="6828678" cy="49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1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247319"/>
            <a:ext cx="9144000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56"/>
            <a:ext cx="8351044" cy="6953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Итоговые показатели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17/01/2018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11560" y="6470650"/>
            <a:ext cx="354038" cy="2746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93073" y="3427311"/>
            <a:ext cx="373975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785" y="1700808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>
                <a:latin typeface="Arial Narrow" panose="020B0506020202030204" pitchFamily="34" charset="0"/>
              </a:rPr>
              <a:t>Оформлено</a:t>
            </a:r>
            <a:r>
              <a:rPr lang="ru-RU" sz="2400" b="1" i="1" u="sng" dirty="0" smtClean="0">
                <a:latin typeface="Arial Narrow" panose="020B0506020202030204" pitchFamily="34" charset="0"/>
              </a:rPr>
              <a:t>:</a:t>
            </a:r>
          </a:p>
          <a:p>
            <a:endParaRPr lang="ru-RU" sz="2400" b="1" i="1" u="sng" dirty="0">
              <a:latin typeface="Arial Narrow" panose="020B0506020202030204" pitchFamily="34" charset="0"/>
            </a:endParaRPr>
          </a:p>
          <a:p>
            <a:r>
              <a:rPr lang="ru-RU" sz="2400" dirty="0">
                <a:latin typeface="Arial Narrow" panose="020B0506020202030204" pitchFamily="34" charset="0"/>
              </a:rPr>
              <a:t>Командировочных документов – </a:t>
            </a:r>
            <a:r>
              <a:rPr lang="en-US" sz="2400" dirty="0" smtClean="0">
                <a:latin typeface="Arial Narrow" panose="020B0506020202030204" pitchFamily="34" charset="0"/>
              </a:rPr>
              <a:t>76</a:t>
            </a:r>
            <a:endParaRPr lang="ru-RU" sz="2400" dirty="0">
              <a:latin typeface="Arial Narrow" panose="020B0506020202030204" pitchFamily="34" charset="0"/>
            </a:endParaRPr>
          </a:p>
          <a:p>
            <a:r>
              <a:rPr lang="ru-RU" sz="2400" dirty="0">
                <a:latin typeface="Arial Narrow" panose="020B0506020202030204" pitchFamily="34" charset="0"/>
              </a:rPr>
              <a:t>Авансовых отчётов - </a:t>
            </a:r>
            <a:r>
              <a:rPr lang="ru-RU" sz="2400" dirty="0" smtClean="0">
                <a:latin typeface="Arial Narrow" panose="020B0506020202030204" pitchFamily="34" charset="0"/>
              </a:rPr>
              <a:t>1</a:t>
            </a:r>
            <a:r>
              <a:rPr lang="en-US" sz="2400" dirty="0" smtClean="0">
                <a:latin typeface="Arial Narrow" panose="020B0506020202030204" pitchFamily="34" charset="0"/>
              </a:rPr>
              <a:t>2</a:t>
            </a:r>
            <a:r>
              <a:rPr lang="ru-RU" sz="2400" dirty="0" smtClean="0">
                <a:latin typeface="Arial Narrow" panose="020B0506020202030204" pitchFamily="34" charset="0"/>
              </a:rPr>
              <a:t>                                         </a:t>
            </a:r>
            <a:endParaRPr lang="ru-RU" sz="2400" dirty="0">
              <a:latin typeface="Arial Narrow" panose="020B0506020202030204" pitchFamily="34" charset="0"/>
            </a:endParaRPr>
          </a:p>
          <a:p>
            <a:r>
              <a:rPr lang="ru-RU" sz="2400" dirty="0">
                <a:latin typeface="Arial Narrow" panose="020B0506020202030204" pitchFamily="34" charset="0"/>
              </a:rPr>
              <a:t>Распоряжений по ЦО– </a:t>
            </a:r>
            <a:r>
              <a:rPr lang="en-US" sz="2400" dirty="0" smtClean="0">
                <a:latin typeface="Arial Narrow" panose="020B0506020202030204" pitchFamily="34" charset="0"/>
              </a:rPr>
              <a:t>21</a:t>
            </a:r>
            <a:endParaRPr lang="ru-RU" sz="2400" dirty="0">
              <a:latin typeface="Arial Narrow" panose="020B0506020202030204" pitchFamily="34" charset="0"/>
            </a:endParaRPr>
          </a:p>
          <a:p>
            <a:r>
              <a:rPr lang="ru-RU" sz="2400" dirty="0">
                <a:latin typeface="Arial Narrow" panose="020B0506020202030204" pitchFamily="34" charset="0"/>
              </a:rPr>
              <a:t>Протоколов – </a:t>
            </a:r>
            <a:r>
              <a:rPr lang="en-US" sz="2400" dirty="0" smtClean="0">
                <a:latin typeface="Arial Narrow" panose="020B0506020202030204" pitchFamily="34" charset="0"/>
              </a:rPr>
              <a:t>11</a:t>
            </a:r>
            <a:endParaRPr lang="ru-RU" sz="2400" dirty="0">
              <a:latin typeface="Arial Narrow" panose="020B0506020202030204" pitchFamily="34" charset="0"/>
            </a:endParaRPr>
          </a:p>
          <a:p>
            <a:r>
              <a:rPr lang="ru-RU" sz="2400" dirty="0">
                <a:latin typeface="Arial Narrow" panose="020B0506020202030204" pitchFamily="34" charset="0"/>
              </a:rPr>
              <a:t>Заявок на расходование денежных средств </a:t>
            </a:r>
            <a:r>
              <a:rPr lang="ru-RU" sz="2400" dirty="0" smtClean="0">
                <a:latin typeface="Arial Narrow" panose="020B0506020202030204" pitchFamily="34" charset="0"/>
              </a:rPr>
              <a:t>–</a:t>
            </a:r>
            <a:r>
              <a:rPr lang="en-US" sz="2400" dirty="0" smtClean="0">
                <a:latin typeface="Arial Narrow" panose="020B0506020202030204" pitchFamily="34" charset="0"/>
              </a:rPr>
              <a:t>162</a:t>
            </a:r>
            <a:endParaRPr lang="ru-RU" sz="2400" dirty="0">
              <a:latin typeface="Arial Narrow" panose="020B0506020202030204" pitchFamily="34" charset="0"/>
            </a:endParaRPr>
          </a:p>
          <a:p>
            <a:r>
              <a:rPr lang="ru-RU" sz="2400" dirty="0">
                <a:latin typeface="Arial Narrow" panose="020B0506020202030204" pitchFamily="34" charset="0"/>
              </a:rPr>
              <a:t>Заявок на включение в бюджет дополнительных расходов - </a:t>
            </a:r>
            <a:r>
              <a:rPr lang="ru-RU" sz="2400" dirty="0" smtClean="0">
                <a:latin typeface="Arial Narrow" panose="020B0506020202030204" pitchFamily="34" charset="0"/>
              </a:rPr>
              <a:t>15</a:t>
            </a:r>
            <a:endParaRPr lang="ru-RU" sz="2400" dirty="0">
              <a:latin typeface="Arial Narrow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327813"/>
            <a:ext cx="9144000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56"/>
            <a:ext cx="8351044" cy="6953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процессе обучения также изучено: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17/01/2018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11560" y="6470650"/>
            <a:ext cx="354038" cy="2746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67921" y="3454409"/>
            <a:ext cx="373975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917" y="1412779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 Narrow" panose="020B0506020202030204" pitchFamily="34" charset="0"/>
              </a:rPr>
              <a:t>1. Основы </a:t>
            </a:r>
            <a:r>
              <a:rPr lang="ru-RU" sz="2400" dirty="0">
                <a:latin typeface="Arial Narrow" panose="020B0506020202030204" pitchFamily="34" charset="0"/>
              </a:rPr>
              <a:t>СМК</a:t>
            </a:r>
          </a:p>
          <a:p>
            <a:pPr algn="just"/>
            <a:r>
              <a:rPr lang="ru-RU" sz="2400" dirty="0" smtClean="0">
                <a:latin typeface="Arial Narrow" panose="020B0506020202030204" pitchFamily="34" charset="0"/>
              </a:rPr>
              <a:t>2. Основы </a:t>
            </a:r>
            <a:r>
              <a:rPr lang="ru-RU" sz="2400" dirty="0">
                <a:latin typeface="Arial Narrow" panose="020B0506020202030204" pitchFamily="34" charset="0"/>
              </a:rPr>
              <a:t>Бережливого производства.</a:t>
            </a:r>
          </a:p>
          <a:p>
            <a:pPr algn="just"/>
            <a:r>
              <a:rPr lang="ru-RU" sz="2400" dirty="0" smtClean="0">
                <a:latin typeface="Arial Narrow" panose="020B0506020202030204" pitchFamily="34" charset="0"/>
              </a:rPr>
              <a:t>3. Изучено </a:t>
            </a:r>
            <a:r>
              <a:rPr lang="ru-RU" sz="2400" dirty="0">
                <a:latin typeface="Arial Narrow" panose="020B0506020202030204" pitchFamily="34" charset="0"/>
              </a:rPr>
              <a:t>31 СОК.</a:t>
            </a:r>
          </a:p>
          <a:p>
            <a:pPr algn="just"/>
            <a:r>
              <a:rPr lang="ru-RU" sz="2400" dirty="0" smtClean="0">
                <a:latin typeface="Arial Narrow" panose="020B0506020202030204" pitchFamily="34" charset="0"/>
              </a:rPr>
              <a:t>4. «Порядок </a:t>
            </a:r>
            <a:r>
              <a:rPr lang="ru-RU" sz="2400" dirty="0">
                <a:latin typeface="Arial Narrow" panose="020B0506020202030204" pitchFamily="34" charset="0"/>
              </a:rPr>
              <a:t>ведения делопроизводства» КЭ-И-УП2-05</a:t>
            </a:r>
          </a:p>
          <a:p>
            <a:pPr algn="just"/>
            <a:r>
              <a:rPr lang="ru-RU" sz="2400" dirty="0" smtClean="0">
                <a:latin typeface="Arial Narrow" panose="020B0506020202030204" pitchFamily="34" charset="0"/>
              </a:rPr>
              <a:t>5. «Управление </a:t>
            </a:r>
            <a:r>
              <a:rPr lang="ru-RU" sz="2400" dirty="0">
                <a:latin typeface="Arial Narrow" panose="020B0506020202030204" pitchFamily="34" charset="0"/>
              </a:rPr>
              <a:t>распорядительной документацией» КЭ-И-УП2-03</a:t>
            </a:r>
          </a:p>
          <a:p>
            <a:pPr algn="just"/>
            <a:r>
              <a:rPr lang="ru-RU" sz="2400" dirty="0" smtClean="0">
                <a:latin typeface="Arial Narrow" panose="020B0506020202030204" pitchFamily="34" charset="0"/>
              </a:rPr>
              <a:t>6. «Процесс </a:t>
            </a:r>
            <a:r>
              <a:rPr lang="ru-RU" sz="2400" dirty="0">
                <a:latin typeface="Arial Narrow" panose="020B0506020202030204" pitchFamily="34" charset="0"/>
              </a:rPr>
              <a:t>управления записями качества» КЭ-П-ОУК-01</a:t>
            </a:r>
          </a:p>
          <a:p>
            <a:pPr algn="just"/>
            <a:r>
              <a:rPr lang="ru-RU" sz="2400" dirty="0" smtClean="0">
                <a:latin typeface="Arial Narrow" panose="020B0506020202030204" pitchFamily="34" charset="0"/>
              </a:rPr>
              <a:t>7. «Инструкция </a:t>
            </a:r>
            <a:r>
              <a:rPr lang="ru-RU" sz="2400" dirty="0">
                <a:latin typeface="Arial Narrow" panose="020B0506020202030204" pitchFamily="34" charset="0"/>
              </a:rPr>
              <a:t>по учёту расчётов с подотчётными лицами» КЭ-И-БУХ-15</a:t>
            </a:r>
          </a:p>
          <a:p>
            <a:pPr algn="just"/>
            <a:r>
              <a:rPr lang="ru-RU" sz="2400" dirty="0" smtClean="0">
                <a:latin typeface="Arial Narrow" panose="020B0506020202030204" pitchFamily="34" charset="0"/>
              </a:rPr>
              <a:t>8.«Инструкция </a:t>
            </a:r>
            <a:r>
              <a:rPr lang="ru-RU" sz="2400" dirty="0">
                <a:latin typeface="Arial Narrow" panose="020B0506020202030204" pitchFamily="34" charset="0"/>
              </a:rPr>
              <a:t>по оформлению заявок и претензий на сопровождение автоматизированных информационных систем» КЭ-И-ИТ7-03</a:t>
            </a:r>
          </a:p>
          <a:p>
            <a:pPr algn="just"/>
            <a:r>
              <a:rPr lang="ru-RU" sz="2400" dirty="0" smtClean="0">
                <a:latin typeface="Arial Narrow" panose="020B0506020202030204" pitchFamily="34" charset="0"/>
              </a:rPr>
              <a:t>9. «Положение </a:t>
            </a:r>
            <a:r>
              <a:rPr lang="ru-RU" sz="2400" dirty="0">
                <a:latin typeface="Arial Narrow" panose="020B0506020202030204" pitchFamily="34" charset="0"/>
              </a:rPr>
              <a:t>об архиве» КЭ-И-УП5-03</a:t>
            </a:r>
          </a:p>
        </p:txBody>
      </p:sp>
    </p:spTree>
    <p:extLst>
      <p:ext uri="{BB962C8B-B14F-4D97-AF65-F5344CB8AC3E}">
        <p14:creationId xmlns:p14="http://schemas.microsoft.com/office/powerpoint/2010/main" val="30134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840" y="1507399"/>
            <a:ext cx="9144000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56"/>
            <a:ext cx="8351044" cy="6953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ЗАДАЧИ ПОСТАВЛЕННЫЕ НА 2018 ГОД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17/01/2018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11560" y="6470650"/>
            <a:ext cx="354038" cy="2746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67921" y="3454409"/>
            <a:ext cx="373975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77281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Принимать активное участие в реинжиниринге процессов и инструкций </a:t>
            </a:r>
            <a:r>
              <a:rPr lang="ru-RU" sz="2400" dirty="0" smtClean="0">
                <a:latin typeface="Arial Narrow" panose="020B0506020202030204" pitchFamily="34" charset="0"/>
              </a:rPr>
              <a:t>ДЭП</a:t>
            </a:r>
            <a:endParaRPr lang="ru-RU" sz="2400" dirty="0">
              <a:latin typeface="Arial Narrow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2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436289" y="1590675"/>
            <a:ext cx="4707731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90675"/>
            <a:ext cx="4380310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8"/>
            <a:ext cx="8351044" cy="695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Рабочая инструкция офис-менеджера </a:t>
            </a:r>
            <a:br>
              <a:rPr lang="ru-RU" dirty="0" smtClean="0"/>
            </a:br>
            <a:r>
              <a:rPr lang="ru-RU" dirty="0" smtClean="0"/>
              <a:t>ДЭП Кэ-и-пэ-05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r>
              <a:rPr lang="en-US" dirty="0" smtClean="0"/>
              <a:t>7</a:t>
            </a:r>
            <a:r>
              <a:rPr lang="ru-RU" dirty="0" smtClean="0"/>
              <a:t>/01/2018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52365"/>
              </p:ext>
            </p:extLst>
          </p:nvPr>
        </p:nvGraphicFramePr>
        <p:xfrm>
          <a:off x="107506" y="1520529"/>
          <a:ext cx="4272806" cy="4932807"/>
        </p:xfrm>
        <a:graphic>
          <a:graphicData uri="http://schemas.openxmlformats.org/drawingml/2006/table">
            <a:tbl>
              <a:tblPr firstRow="1" firstCol="1" bandRow="1"/>
              <a:tblGrid>
                <a:gridCol w="4272806"/>
              </a:tblGrid>
              <a:tr h="347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cap="all" dirty="0">
                          <a:solidFill>
                            <a:srgbClr val="0098D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ОФИС-МЕНЕДЖЕР </a:t>
                      </a:r>
                      <a:endParaRPr lang="ru-RU" sz="1000" dirty="0">
                        <a:solidFill>
                          <a:srgbClr val="0098D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cap="all" dirty="0">
                          <a:solidFill>
                            <a:srgbClr val="0098D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НЕСЕТ Ответственность:</a:t>
                      </a:r>
                      <a:endParaRPr lang="ru-RU" sz="1000" dirty="0">
                        <a:solidFill>
                          <a:srgbClr val="0098D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7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1.1. За своевременную передачу входящей, исходящей  внутренней документации </a:t>
                      </a:r>
                      <a:r>
                        <a:rPr lang="ru-RU" sz="1200" dirty="0"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директору ДЭП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7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1.2. За оформление распоряжений по </a:t>
                      </a:r>
                      <a:r>
                        <a:rPr lang="ru-RU" sz="1200" dirty="0"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службе и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своевременное ознакомление с ними сотрудников.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3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1.3. За формирование и рассылку графика совещаний, проводимых </a:t>
                      </a:r>
                      <a:r>
                        <a:rPr lang="ru-RU" sz="1200" dirty="0"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директором  ДЭП.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0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1.4. За ведение </a:t>
                      </a: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протоколов совещаний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рассылку оформленных </a:t>
                      </a: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протоколов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участникам </a:t>
                      </a:r>
                      <a:r>
                        <a:rPr lang="ru-RU" sz="1200" dirty="0"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совещаний, а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также их учет.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0894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1.5. За оформление командировочных документов сотрудников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ДЭП.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9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1.6. За своевременное формирование </a:t>
                      </a: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Заявок на расходование 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денежных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средств»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КЭ-З-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ФЭО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-89 по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ДЭП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 передачу их в бухгалтерию для оплаты.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2.1. За применение инструментов БП в обслуживаемых потоках и своевременное выполнение мероприятий по их внедрению.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2.2. За соблюдение требований охраны труда.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529042"/>
              </p:ext>
            </p:extLst>
          </p:nvPr>
        </p:nvGraphicFramePr>
        <p:xfrm>
          <a:off x="4394316" y="1507943"/>
          <a:ext cx="4707730" cy="4945393"/>
        </p:xfrm>
        <a:graphic>
          <a:graphicData uri="http://schemas.openxmlformats.org/drawingml/2006/table">
            <a:tbl>
              <a:tblPr firstRow="1" firstCol="1" bandRow="1"/>
              <a:tblGrid>
                <a:gridCol w="4707730"/>
              </a:tblGrid>
              <a:tr h="956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cap="all" dirty="0">
                          <a:solidFill>
                            <a:srgbClr val="0098D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Критерии оценки эффективности:</a:t>
                      </a:r>
                      <a:endParaRPr lang="ru-RU" sz="1000" dirty="0">
                        <a:solidFill>
                          <a:srgbClr val="0098D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3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сроков передачи документов руководству службы и предприятия.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79705" algn="l"/>
                        </a:tabLs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Отсутствие случаев нарушения сроков ознакомления сотрудников с распорядительными документами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 Наличие ежемесячного </a:t>
                      </a: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графика совещаний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утвержденного </a:t>
                      </a:r>
                      <a:r>
                        <a:rPr lang="ru-RU" sz="1200" dirty="0"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директором ДЭП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за 2 дня до начала следующего месяца.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9535" algn="l"/>
                          <a:tab pos="111760" algn="l"/>
                          <a:tab pos="129540" algn="l"/>
                        </a:tabLs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 Наличие </a:t>
                      </a: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графика совещаний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у всех участников совещаний.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3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9535" algn="l"/>
                          <a:tab pos="111760" algn="l"/>
                        </a:tabLs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 Наличие копий </a:t>
                      </a: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протоколов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в электронном виде у всех присутств</a:t>
                      </a:r>
                      <a:r>
                        <a:rPr lang="ru-RU" sz="1200" dirty="0"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овавших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на совещании.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9535" algn="l"/>
                          <a:tab pos="111760" algn="l"/>
                        </a:tabLs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 Наличие копий </a:t>
                      </a: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протоколов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электронном виде у всех присутств</a:t>
                      </a:r>
                      <a:r>
                        <a:rPr lang="ru-RU" sz="1200" dirty="0"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овавших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на совещании.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38">
                <a:tc>
                  <a:txBody>
                    <a:bodyPr/>
                    <a:lstStyle/>
                    <a:p>
                      <a:pPr marL="39370" algn="just">
                        <a:spcAft>
                          <a:spcPts val="0"/>
                        </a:spcAft>
                        <a:tabLst>
                          <a:tab pos="89535" algn="l"/>
                          <a:tab pos="111760" algn="l"/>
                        </a:tabLs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Отсутствие случаев несвоевременного оформления документов для сотрудников </a:t>
                      </a:r>
                      <a:r>
                        <a:rPr lang="ru-RU" sz="1200" dirty="0"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ДЭП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убывающих в командировку.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9535" algn="l"/>
                          <a:tab pos="111760" algn="l"/>
                        </a:tabLs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Отсутствие претензий бухгалтерии по своевременности и качеству оформленных </a:t>
                      </a: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заявок.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 Наличие и выполнение требований стандартов рабочего места.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 Наличие предложений в планы мероприятий по внедрению инструментов бережливого производства в обслуживаемых потоках.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 Наличие записей, подтверждающих своевременное выполнение закрепленных мероприятий по бережливому производству.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Отсутствие  нарушений требований охраны труда со стороны работника.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51044" cy="695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Ведение журнала регистрации входящей/исходящей корреспонденции</a:t>
            </a:r>
            <a:br>
              <a:rPr lang="ru-RU" dirty="0" smtClean="0"/>
            </a:br>
            <a:r>
              <a:rPr lang="ru-RU" dirty="0" smtClean="0"/>
              <a:t>кэ-з-вр3-11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1" name="Дата 2"/>
          <p:cNvSpPr>
            <a:spLocks noGrp="1"/>
          </p:cNvSpPr>
          <p:nvPr>
            <p:ph type="dt" sz="quarter" idx="14"/>
          </p:nvPr>
        </p:nvSpPr>
        <p:spPr bwMode="auto"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>
                <a:solidFill>
                  <a:srgbClr val="7F7F7F"/>
                </a:solidFill>
                <a:latin typeface="Arial Narrow" pitchFamily="34" charset="0"/>
              </a:rPr>
              <a:t>17/01/2018</a:t>
            </a:r>
            <a:endParaRPr lang="ru-RU" altLang="ru-RU" dirty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5"/>
          </p:nvPr>
        </p:nvSpPr>
        <p:spPr bwMode="auto"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dirty="0" smtClean="0">
                <a:solidFill>
                  <a:srgbClr val="7F7F7F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" y="1590675"/>
            <a:ext cx="4473179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3666" y="1590675"/>
            <a:ext cx="4580334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19" y="1590676"/>
            <a:ext cx="3314928" cy="46942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1" y="1624540"/>
            <a:ext cx="3348488" cy="46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72"/>
            <a:ext cx="8351044" cy="695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Оформление распоряжений по ДЭП.</a:t>
            </a:r>
            <a:br>
              <a:rPr lang="ru-RU" dirty="0" smtClean="0"/>
            </a:br>
            <a:r>
              <a:rPr lang="ru-RU" dirty="0" smtClean="0"/>
              <a:t>Подготовка проектов распоряжений и приказов.</a:t>
            </a:r>
            <a:endParaRPr lang="ru-RU" dirty="0"/>
          </a:p>
        </p:txBody>
      </p:sp>
      <p:sp>
        <p:nvSpPr>
          <p:cNvPr id="17411" name="Дата 2"/>
          <p:cNvSpPr>
            <a:spLocks noGrp="1"/>
          </p:cNvSpPr>
          <p:nvPr>
            <p:ph type="dt" sz="quarter" idx="14"/>
          </p:nvPr>
        </p:nvSpPr>
        <p:spPr bwMode="auto"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ru-RU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</a:rPr>
              <a:t>1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</a:rPr>
              <a:t>7</a:t>
            </a:r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Arial Narrow" pitchFamily="34" charset="0"/>
              </a:rPr>
              <a:t>/01/2018</a:t>
            </a:r>
            <a:endParaRPr lang="ru-RU" dirty="0">
              <a:solidFill>
                <a:prstClr val="white">
                  <a:lumMod val="50000"/>
                </a:prstClr>
              </a:solidFill>
              <a:latin typeface="Arial Narrow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5"/>
          </p:nvPr>
        </p:nvSpPr>
        <p:spPr bwMode="auto"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dirty="0" smtClean="0">
                <a:solidFill>
                  <a:srgbClr val="7F7F7F"/>
                </a:solidFill>
                <a:latin typeface="Arial Narrow" pitchFamily="34" charset="0"/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" y="1590675"/>
            <a:ext cx="4473179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3666" y="1590675"/>
            <a:ext cx="4580334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2" y="1580005"/>
            <a:ext cx="3327109" cy="4704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10" y="1594800"/>
            <a:ext cx="3316647" cy="469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436274" y="1590675"/>
            <a:ext cx="4707731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90675"/>
            <a:ext cx="4380310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804" y="120651"/>
            <a:ext cx="8351044" cy="69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Оформление служебных записок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1</a:t>
            </a:r>
            <a:r>
              <a:rPr lang="en-US" dirty="0"/>
              <a:t>7</a:t>
            </a:r>
            <a:r>
              <a:rPr lang="ru-RU" dirty="0" smtClean="0"/>
              <a:t>/01/2018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67921" y="3454409"/>
            <a:ext cx="373975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5" y="1580958"/>
            <a:ext cx="3319563" cy="46942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50" y="1615770"/>
            <a:ext cx="3312369" cy="46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598681"/>
            <a:ext cx="9144000" cy="4686232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64"/>
            <a:ext cx="8351044" cy="695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Ежемесячное формирование графика совещаний директора </a:t>
            </a:r>
            <a:r>
              <a:rPr lang="ru-RU" dirty="0" err="1" smtClean="0"/>
              <a:t>ДЭп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17/01/2018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67921" y="3454409"/>
            <a:ext cx="373975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2016"/>
            <a:ext cx="3313902" cy="46862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59" y="1817143"/>
            <a:ext cx="5093417" cy="407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2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590675"/>
            <a:ext cx="9144000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72"/>
            <a:ext cx="8351044" cy="695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Ведение протоколов совещаний, рассылка оформленных протоколов участникам совещаний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17/01/2018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67921" y="3454409"/>
            <a:ext cx="373975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09" y="1835160"/>
            <a:ext cx="5256584" cy="420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6" y="1719238"/>
            <a:ext cx="3137735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72004" y="1590675"/>
            <a:ext cx="4572001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90675"/>
            <a:ext cx="4499992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001" y="188648"/>
            <a:ext cx="8351044" cy="695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Своевременное оформление командировочных документов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17/01/2018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67921" y="3454409"/>
            <a:ext cx="373975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1" y="968172"/>
            <a:ext cx="5367141" cy="42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99" y="1844832"/>
            <a:ext cx="3322927" cy="4698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68172"/>
            <a:ext cx="3354270" cy="474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72004" y="1590675"/>
            <a:ext cx="4572001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90675"/>
            <a:ext cx="4499992" cy="4694238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001" y="188648"/>
            <a:ext cx="8351044" cy="6953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Заказ и получение авиа и ж/д билетов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17/01/2018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7921" y="3454409"/>
            <a:ext cx="373975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ru-RU" u="sng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7" y="1343745"/>
            <a:ext cx="3493478" cy="49411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36" y="1124752"/>
            <a:ext cx="3509927" cy="49644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25" y="3717032"/>
            <a:ext cx="4482150" cy="266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rial Narrow_Оформление презентаций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3_Arial Narrow_Оформление презентаций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4_Arial Narrow_Оформление презентаций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2_Arial Narrow_Оформление презентаций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5993</TotalTime>
  <Words>548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MS PGothic</vt:lpstr>
      <vt:lpstr>Arial</vt:lpstr>
      <vt:lpstr>Arial Narrow</vt:lpstr>
      <vt:lpstr>Calibri</vt:lpstr>
      <vt:lpstr>Times New Roman</vt:lpstr>
      <vt:lpstr>Tw Cen MT</vt:lpstr>
      <vt:lpstr>Wingdings 3</vt:lpstr>
      <vt:lpstr>Тема Office</vt:lpstr>
      <vt:lpstr>1_Arial Narrow_Оформление презентаций</vt:lpstr>
      <vt:lpstr>3_Arial Narrow_Оформление презентаций</vt:lpstr>
      <vt:lpstr>4_Arial Narrow_Оформление презентаций</vt:lpstr>
      <vt:lpstr>2_Arial Narrow_Оформление презентаций</vt:lpstr>
      <vt:lpstr>Отчет о практической деятельности во время прохождения испытательного срока офис-менеджера ДЭП Рыжинской Д.С.</vt:lpstr>
      <vt:lpstr>Рабочая инструкция офис-менеджера  ДЭП Кэ-и-пэ-05</vt:lpstr>
      <vt:lpstr>Ведение журнала регистрации входящей/исходящей корреспонденции кэ-з-вр3-11 </vt:lpstr>
      <vt:lpstr>Оформление распоряжений по ДЭП. Подготовка проектов распоряжений и приказов.</vt:lpstr>
      <vt:lpstr>Оформление служебных записок </vt:lpstr>
      <vt:lpstr>Ежемесячное формирование графика совещаний директора ДЭп</vt:lpstr>
      <vt:lpstr>Ведение протоколов совещаний, рассылка оформленных протоколов участникам совещаний</vt:lpstr>
      <vt:lpstr>Своевременное оформление командировочных документов</vt:lpstr>
      <vt:lpstr>Заказ и получение авиа и ж/д билетов</vt:lpstr>
      <vt:lpstr>Своевременное оформление авансового ОТЧЕТА </vt:lpstr>
      <vt:lpstr>Формирование заявок на расходование денежных средств</vt:lpstr>
      <vt:lpstr>Формирование «Заявок на включение в бюджет дополнительных расходов и «текущего бюджета ЦО за __20__»</vt:lpstr>
      <vt:lpstr>Оформление табеля учёта рабочего времени</vt:lpstr>
      <vt:lpstr>Итоговые показатели</vt:lpstr>
      <vt:lpstr>В процессе обучения также изучено:</vt:lpstr>
      <vt:lpstr>ЗАДАЧИ ПОСТАВЛЕННЫЕ НА 2018 ГОД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Акимчук Диана Юрьевна</dc:creator>
  <cp:lastModifiedBy>Власенко Анна Геннадьевна</cp:lastModifiedBy>
  <cp:revision>464</cp:revision>
  <dcterms:created xsi:type="dcterms:W3CDTF">2015-01-13T12:51:23Z</dcterms:created>
  <dcterms:modified xsi:type="dcterms:W3CDTF">2022-10-19T13:46:31Z</dcterms:modified>
</cp:coreProperties>
</file>