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67" r:id="rId17"/>
    <p:sldId id="275" r:id="rId18"/>
    <p:sldId id="276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АО «</a:t>
            </a:r>
            <a:r>
              <a:rPr lang="ru-RU" dirty="0" err="1" smtClean="0"/>
              <a:t>Энергомера</a:t>
            </a:r>
            <a:r>
              <a:rPr lang="ru-RU" dirty="0" smtClean="0"/>
              <a:t>», Концерн «</a:t>
            </a:r>
            <a:r>
              <a:rPr lang="ru-RU" dirty="0" err="1" smtClean="0"/>
              <a:t>Энергомера</a:t>
            </a:r>
            <a:r>
              <a:rPr lang="ru-RU" dirty="0" smtClean="0"/>
              <a:t>», «Инжиниринг»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Обучение персонала</a:t>
            </a: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524000" y="476672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2022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959" y="1124744"/>
            <a:ext cx="2492882" cy="1534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534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Администрирование портала обучения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Зарегистрировано новых пользователей – 129 </a:t>
            </a:r>
          </a:p>
          <a:p>
            <a:r>
              <a:rPr lang="ru-RU" dirty="0" smtClean="0"/>
              <a:t>Создано курсов – 11</a:t>
            </a:r>
          </a:p>
          <a:p>
            <a:r>
              <a:rPr lang="ru-RU" dirty="0" smtClean="0"/>
              <a:t>Создано тестов – 27 + совместно с Победой - </a:t>
            </a:r>
            <a:r>
              <a:rPr lang="en-US" dirty="0" smtClean="0"/>
              <a:t>18</a:t>
            </a:r>
            <a:endParaRPr lang="ru-RU" dirty="0" smtClean="0"/>
          </a:p>
          <a:p>
            <a:r>
              <a:rPr lang="ru-RU" dirty="0" smtClean="0"/>
              <a:t>Добавлено книг, статей и подкастов – 29</a:t>
            </a:r>
          </a:p>
          <a:p>
            <a:r>
              <a:rPr lang="ru-RU" dirty="0" smtClean="0"/>
              <a:t>Отслеживание прохождения проверки знаний – 27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51129"/>
            <a:ext cx="5256584" cy="270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9648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РАЗВИТИЕ </a:t>
            </a:r>
            <a:r>
              <a:rPr lang="ru-RU" sz="3600" dirty="0" smtClean="0"/>
              <a:t>ПОРТАЛА обучения</a:t>
            </a:r>
            <a:r>
              <a:rPr lang="ru-RU" sz="3600" dirty="0"/>
              <a:t/>
            </a:r>
            <a:br>
              <a:rPr lang="ru-RU" sz="36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Обеспечен доступ к информации без авторизации</a:t>
            </a:r>
          </a:p>
          <a:p>
            <a:r>
              <a:rPr lang="ru-RU" dirty="0" smtClean="0"/>
              <a:t>Добавлена возможность отмечать посещаемость</a:t>
            </a:r>
          </a:p>
          <a:p>
            <a:r>
              <a:rPr lang="ru-RU" dirty="0" smtClean="0"/>
              <a:t>Создание программы обучения в электронном виде (для офиса)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395788"/>
            <a:ext cx="236220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9180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Организация работы учебного центра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Направлено на обучение в учебный центр – 148</a:t>
            </a:r>
          </a:p>
          <a:p>
            <a:r>
              <a:rPr lang="ru-RU" dirty="0" smtClean="0"/>
              <a:t>Организована система работы по обучению продукту и внесена в инструкцию по организации обучения (программа, согласования, графики, преподаватели)</a:t>
            </a:r>
          </a:p>
          <a:p>
            <a:r>
              <a:rPr lang="ru-RU" dirty="0" smtClean="0"/>
              <a:t>Организована система индивидуальных консультаций</a:t>
            </a:r>
          </a:p>
          <a:p>
            <a:r>
              <a:rPr lang="ru-RU" dirty="0" smtClean="0"/>
              <a:t>Организована система удаленного обучения для региональных представителей</a:t>
            </a:r>
          </a:p>
          <a:p>
            <a:r>
              <a:rPr lang="ru-RU" dirty="0" smtClean="0"/>
              <a:t>Преподаватели обучены работе на </a:t>
            </a:r>
          </a:p>
          <a:p>
            <a:pPr marL="114300" indent="0">
              <a:buNone/>
            </a:pPr>
            <a:r>
              <a:rPr lang="ru-RU" dirty="0" smtClean="0"/>
              <a:t>   портале: организация курса, </a:t>
            </a:r>
          </a:p>
          <a:p>
            <a:pPr marL="114300" indent="0">
              <a:buNone/>
            </a:pPr>
            <a:r>
              <a:rPr lang="ru-RU" dirty="0"/>
              <a:t> </a:t>
            </a:r>
            <a:r>
              <a:rPr lang="ru-RU" dirty="0" smtClean="0"/>
              <a:t>  добавление участников, оповещения, </a:t>
            </a:r>
          </a:p>
          <a:p>
            <a:pPr marL="114300" indent="0">
              <a:buNone/>
            </a:pPr>
            <a:r>
              <a:rPr lang="ru-RU" dirty="0"/>
              <a:t> </a:t>
            </a:r>
            <a:r>
              <a:rPr lang="ru-RU" dirty="0" smtClean="0"/>
              <a:t>  создание тестов и отчетности.</a:t>
            </a:r>
          </a:p>
          <a:p>
            <a:r>
              <a:rPr lang="ru-RU" dirty="0" smtClean="0"/>
              <a:t>Разработана инструкция преподавателя </a:t>
            </a:r>
          </a:p>
          <a:p>
            <a:pPr marL="114300" indent="0">
              <a:buNone/>
            </a:pPr>
            <a:r>
              <a:rPr lang="ru-RU" dirty="0" smtClean="0"/>
              <a:t>   учебного центра</a:t>
            </a:r>
          </a:p>
          <a:p>
            <a:pPr marL="114300" indent="0">
              <a:buNone/>
            </a:pPr>
            <a:endParaRPr lang="ru-RU" dirty="0" smtClean="0"/>
          </a:p>
          <a:p>
            <a:pPr marL="114300" indent="0">
              <a:buNone/>
            </a:pPr>
            <a:endParaRPr lang="ru-RU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004266"/>
            <a:ext cx="242887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9921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Курирование работы менеджеров по обучению предприятий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Проведено индивидуальных удаленных встреч – 32</a:t>
            </a:r>
          </a:p>
          <a:p>
            <a:r>
              <a:rPr lang="ru-RU" dirty="0" smtClean="0"/>
              <a:t>Проведено индивидуальных обучений – 24</a:t>
            </a:r>
          </a:p>
          <a:p>
            <a:r>
              <a:rPr lang="ru-RU" dirty="0" smtClean="0"/>
              <a:t>Ежемесячное предоставление отчетов: обработка информации, формирование сводного отчета.</a:t>
            </a:r>
          </a:p>
          <a:p>
            <a:r>
              <a:rPr lang="ru-RU" dirty="0" smtClean="0"/>
              <a:t>Консультирование менеджеров по обучению при возникновении проблемных или сложных ситуаций.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941168"/>
            <a:ext cx="315277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1470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Коммуникация с сотрудниками компании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Размещены статьи: на информационном портале – 3, на портале обучения – 1.</a:t>
            </a:r>
          </a:p>
          <a:p>
            <a:endParaRPr lang="ru-RU" dirty="0" smtClean="0"/>
          </a:p>
          <a:p>
            <a:r>
              <a:rPr lang="ru-RU" dirty="0" smtClean="0"/>
              <a:t>Рассылка Грамоты – 3.</a:t>
            </a:r>
          </a:p>
          <a:p>
            <a:r>
              <a:rPr lang="ru-RU" dirty="0" smtClean="0"/>
              <a:t>Рассылка объявлений о появлении новых материалов</a:t>
            </a:r>
            <a:endParaRPr lang="ru-RU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939381"/>
            <a:ext cx="381000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026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Совещания с руководителями подразделений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Проведено совещаний – 12</a:t>
            </a:r>
          </a:p>
          <a:p>
            <a:r>
              <a:rPr lang="ru-RU" dirty="0" smtClean="0"/>
              <a:t>Получено заявок на обучение –12  </a:t>
            </a:r>
          </a:p>
          <a:p>
            <a:r>
              <a:rPr lang="ru-RU" dirty="0" smtClean="0"/>
              <a:t>Получено заявок на мониторинг – </a:t>
            </a:r>
            <a:r>
              <a:rPr lang="ru-RU" dirty="0"/>
              <a:t>1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789040"/>
            <a:ext cx="428625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4825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Развитие процессов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КК по изменениям в документах СМК – 8</a:t>
            </a:r>
          </a:p>
          <a:p>
            <a:r>
              <a:rPr lang="ru-RU" dirty="0" smtClean="0"/>
              <a:t>Реинжиниринг документов:</a:t>
            </a:r>
          </a:p>
          <a:p>
            <a:r>
              <a:rPr lang="ru-RU" dirty="0" smtClean="0"/>
              <a:t>Выпущены ОУК – 2</a:t>
            </a:r>
          </a:p>
          <a:p>
            <a:r>
              <a:rPr lang="ru-RU" dirty="0" smtClean="0"/>
              <a:t>Ожидается выпуск – 4</a:t>
            </a:r>
          </a:p>
          <a:p>
            <a:r>
              <a:rPr lang="ru-RU" dirty="0" smtClean="0"/>
              <a:t>Документ изменен, но не отправлен в ОУК – 1</a:t>
            </a:r>
          </a:p>
          <a:p>
            <a:r>
              <a:rPr lang="ru-RU" dirty="0" smtClean="0"/>
              <a:t>Изменено форм отчетности: объединение плана мониторинга и повышения квалификации, плана по документов СМК, вместо 4 отчетностей по мониторингу 1 отчет.</a:t>
            </a:r>
          </a:p>
          <a:p>
            <a:pPr marL="114300" indent="0">
              <a:buNone/>
            </a:pPr>
            <a:r>
              <a:rPr lang="ru-RU" dirty="0"/>
              <a:t> </a:t>
            </a:r>
            <a:r>
              <a:rPr lang="ru-RU" dirty="0" smtClean="0"/>
              <a:t>- Выступление на </a:t>
            </a:r>
            <a:r>
              <a:rPr lang="en-US" dirty="0" err="1" smtClean="0"/>
              <a:t>hr</a:t>
            </a:r>
            <a:r>
              <a:rPr lang="en-US" dirty="0" smtClean="0"/>
              <a:t>-</a:t>
            </a:r>
            <a:r>
              <a:rPr lang="ru-RU" dirty="0" smtClean="0"/>
              <a:t>семинаре</a:t>
            </a:r>
          </a:p>
          <a:p>
            <a:pPr marL="114300" indent="0">
              <a:buNone/>
            </a:pPr>
            <a:endParaRPr lang="ru-RU" dirty="0" smtClean="0"/>
          </a:p>
          <a:p>
            <a:pPr marL="114300" indent="0">
              <a:buNone/>
            </a:pPr>
            <a:r>
              <a:rPr lang="ru-RU" dirty="0" smtClean="0"/>
              <a:t> </a:t>
            </a:r>
          </a:p>
          <a:p>
            <a:pPr marL="114300" indent="0">
              <a:buNone/>
            </a:pP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653136"/>
            <a:ext cx="187220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7461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ПЛАНИРУЕМЫЕ изменения в процессах обучени</a:t>
            </a:r>
            <a:r>
              <a:rPr lang="ru-RU" dirty="0"/>
              <a:t>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Создание набора компетенций (знаний и навыков) для должности - перенос программы в электронный вид</a:t>
            </a:r>
          </a:p>
          <a:p>
            <a:r>
              <a:rPr lang="ru-RU" dirty="0" smtClean="0"/>
              <a:t>Формирование индивидуальной программы в электронном виде из набора компетенций</a:t>
            </a:r>
          </a:p>
          <a:p>
            <a:r>
              <a:rPr lang="ru-RU" dirty="0" smtClean="0"/>
              <a:t>Оценка по компетенциям прямо на комиссии по результатам обучения по должности</a:t>
            </a:r>
          </a:p>
          <a:p>
            <a:r>
              <a:rPr lang="ru-RU" dirty="0" smtClean="0"/>
              <a:t>Изменения системы обучения на новой должности при переводе:  </a:t>
            </a:r>
            <a:r>
              <a:rPr lang="ru-RU" u="sng" dirty="0" smtClean="0"/>
              <a:t>руководитель </a:t>
            </a:r>
            <a:r>
              <a:rPr lang="ru-RU" dirty="0" smtClean="0"/>
              <a:t>планирует изменения в должности сотрудника – заявка на обучение по новой должности– программа – оценка – принятие решения на комиссии; </a:t>
            </a:r>
            <a:r>
              <a:rPr lang="ru-RU" u="sng" dirty="0" smtClean="0"/>
              <a:t>сотрудник</a:t>
            </a:r>
            <a:r>
              <a:rPr lang="ru-RU" dirty="0" smtClean="0"/>
              <a:t> подает заявку на изменение должности – программа – оценка – принятие решения на комиссии.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3544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формирование отношения к обучению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Переход от цифр к лицам</a:t>
            </a:r>
          </a:p>
          <a:p>
            <a:r>
              <a:rPr lang="ru-RU" dirty="0" smtClean="0"/>
              <a:t>Информационные статьи на портале обучения</a:t>
            </a:r>
          </a:p>
          <a:p>
            <a:r>
              <a:rPr lang="ru-RU" dirty="0" smtClean="0"/>
              <a:t>Обучения для руководителей</a:t>
            </a:r>
          </a:p>
          <a:p>
            <a:r>
              <a:rPr lang="ru-RU" dirty="0" smtClean="0"/>
              <a:t>Более легкая система управления с помощью автоматизации</a:t>
            </a:r>
          </a:p>
          <a:p>
            <a:r>
              <a:rPr lang="ru-RU" dirty="0" smtClean="0"/>
              <a:t>Статьи в вестнике Концерна (кого обучили, чему, кто куда ездил) – постоянная колонка</a:t>
            </a:r>
          </a:p>
          <a:p>
            <a:r>
              <a:rPr lang="ru-RU" dirty="0" smtClean="0"/>
              <a:t>Кабинет психолога в вестнике Концерна (постоянная колонка)</a:t>
            </a:r>
          </a:p>
          <a:p>
            <a:r>
              <a:rPr lang="ru-RU" dirty="0" smtClean="0"/>
              <a:t>Обратная связь – всегда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111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ПРОЕКТы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Н</a:t>
            </a:r>
            <a:r>
              <a:rPr lang="ru-RU" dirty="0" smtClean="0"/>
              <a:t>овые блокноты для вновь принятых</a:t>
            </a:r>
          </a:p>
          <a:p>
            <a:r>
              <a:rPr lang="ru-RU" dirty="0" smtClean="0"/>
              <a:t>Кружки как вход в семью</a:t>
            </a:r>
          </a:p>
          <a:p>
            <a:r>
              <a:rPr lang="ru-RU" dirty="0" smtClean="0"/>
              <a:t>Подарки в день рождения сотрудников от компании</a:t>
            </a:r>
          </a:p>
          <a:p>
            <a:r>
              <a:rPr lang="ru-RU" dirty="0" smtClean="0"/>
              <a:t>Развитие платформы обучения (дизайн, блоги сотрудников, лица, награждения, обратная связь)</a:t>
            </a:r>
          </a:p>
          <a:p>
            <a:r>
              <a:rPr lang="ru-RU" dirty="0" smtClean="0"/>
              <a:t>Статьи «Грамотная </a:t>
            </a:r>
            <a:r>
              <a:rPr lang="ru-RU" dirty="0" err="1" smtClean="0"/>
              <a:t>Энергомера</a:t>
            </a:r>
            <a:r>
              <a:rPr lang="ru-RU" dirty="0" smtClean="0"/>
              <a:t>» для повышения грамотности</a:t>
            </a:r>
          </a:p>
          <a:p>
            <a:r>
              <a:rPr lang="ru-RU" dirty="0" smtClean="0"/>
              <a:t>Обучение менеджеров по обучению работе на портале (платформа?)</a:t>
            </a:r>
          </a:p>
          <a:p>
            <a:r>
              <a:rPr lang="ru-RU" dirty="0" smtClean="0"/>
              <a:t>Мотивация менеджеров о обучению</a:t>
            </a:r>
          </a:p>
          <a:p>
            <a:r>
              <a:rPr lang="ru-RU" dirty="0" smtClean="0"/>
              <a:t>Мотивация внутренних преподавателей и наставников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60649"/>
            <a:ext cx="2592710" cy="136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5994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Разработка и актуализация программ первоначального обучения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Проводилась индивидуальная работа с руководителями подразделений по разработке новых программ и актуализации ранее подготовленных программ</a:t>
            </a:r>
          </a:p>
          <a:p>
            <a:r>
              <a:rPr lang="ru-RU" dirty="0" smtClean="0"/>
              <a:t>Актуализировано – </a:t>
            </a:r>
            <a:r>
              <a:rPr lang="ru-RU" b="1" dirty="0" smtClean="0"/>
              <a:t>169</a:t>
            </a:r>
            <a:r>
              <a:rPr lang="ru-RU" dirty="0" smtClean="0"/>
              <a:t> </a:t>
            </a:r>
          </a:p>
          <a:p>
            <a:r>
              <a:rPr lang="ru-RU" dirty="0" smtClean="0"/>
              <a:t>*Программы размещены на портале обучения в свободном доступе для всех сотрудников компании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93" y="4598105"/>
            <a:ext cx="4236644" cy="2118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4092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Формирование индивидуальных программ обучения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Составлено индивидуальное расписание обучения для </a:t>
            </a:r>
            <a:r>
              <a:rPr lang="ru-RU" b="1" dirty="0" smtClean="0"/>
              <a:t>129</a:t>
            </a:r>
            <a:r>
              <a:rPr lang="ru-RU" dirty="0" smtClean="0"/>
              <a:t> новых сотрудников</a:t>
            </a:r>
          </a:p>
          <a:p>
            <a:r>
              <a:rPr lang="ru-RU" dirty="0" smtClean="0"/>
              <a:t>Проведено вводных инструктажей - </a:t>
            </a:r>
            <a:r>
              <a:rPr lang="ru-RU" b="1" dirty="0" smtClean="0"/>
              <a:t>387</a:t>
            </a:r>
          </a:p>
          <a:p>
            <a:r>
              <a:rPr lang="ru-RU" dirty="0" smtClean="0"/>
              <a:t>Собрано групп обучения: </a:t>
            </a:r>
            <a:r>
              <a:rPr lang="ru-RU" b="1" dirty="0" smtClean="0"/>
              <a:t>60</a:t>
            </a:r>
          </a:p>
          <a:p>
            <a:r>
              <a:rPr lang="ru-RU" dirty="0" smtClean="0"/>
              <a:t>Взаимодействие с </a:t>
            </a:r>
            <a:r>
              <a:rPr lang="ru-RU" b="1" dirty="0" smtClean="0"/>
              <a:t>20</a:t>
            </a:r>
            <a:r>
              <a:rPr lang="ru-RU" dirty="0" smtClean="0"/>
              <a:t> преподавателями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77072"/>
            <a:ext cx="741045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208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Организация наставничества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6624736" cy="504056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Совместно с руководителями подразделений выбрано </a:t>
            </a:r>
            <a:r>
              <a:rPr lang="ru-RU" b="1" dirty="0" smtClean="0"/>
              <a:t>32</a:t>
            </a:r>
            <a:r>
              <a:rPr lang="ru-RU" dirty="0" smtClean="0"/>
              <a:t> наставников (уточнение критериев выбора наставника, проверка кандидатуры в реестре наставников, доработка реестра наставников при необходимости)</a:t>
            </a:r>
          </a:p>
          <a:p>
            <a:r>
              <a:rPr lang="ru-RU" dirty="0" smtClean="0"/>
              <a:t>Проведена работа </a:t>
            </a:r>
            <a:r>
              <a:rPr lang="ru-RU" dirty="0" smtClean="0"/>
              <a:t> с </a:t>
            </a:r>
            <a:r>
              <a:rPr lang="ru-RU" b="1" dirty="0" smtClean="0"/>
              <a:t>90</a:t>
            </a:r>
            <a:r>
              <a:rPr lang="ru-RU" dirty="0" smtClean="0"/>
              <a:t> наставниками</a:t>
            </a:r>
            <a:r>
              <a:rPr lang="ru-RU" dirty="0" smtClean="0"/>
              <a:t>:</a:t>
            </a:r>
          </a:p>
          <a:p>
            <a:pPr marL="114300" indent="0">
              <a:buNone/>
            </a:pPr>
            <a:r>
              <a:rPr lang="ru-RU" dirty="0" smtClean="0"/>
              <a:t>+Организованы первые встречи с наставниками</a:t>
            </a:r>
          </a:p>
          <a:p>
            <a:pPr marL="114300" indent="0">
              <a:buNone/>
            </a:pPr>
            <a:r>
              <a:rPr lang="ru-RU" dirty="0" smtClean="0"/>
              <a:t>+ Обсуждение процесса обучения с    наставниками</a:t>
            </a:r>
          </a:p>
          <a:p>
            <a:pPr marL="114300" indent="0">
              <a:buNone/>
            </a:pPr>
            <a:r>
              <a:rPr lang="ru-RU" dirty="0" smtClean="0"/>
              <a:t>+ Подготовка к квалификационной комиссии совместно с наставниками</a:t>
            </a:r>
          </a:p>
          <a:p>
            <a:pPr marL="114300" indent="0">
              <a:buNone/>
            </a:pPr>
            <a:r>
              <a:rPr lang="ru-RU" dirty="0" smtClean="0"/>
              <a:t>+ Получены отзывы о работе наставников 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948948"/>
            <a:ext cx="1948436" cy="2488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5925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АДАПТАЦИЯ НОВЫХ СОТРУДНИКОВ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dirty="0" smtClean="0"/>
              <a:t>   Для 129 сотрудников:</a:t>
            </a:r>
          </a:p>
          <a:p>
            <a:r>
              <a:rPr lang="ru-RU" dirty="0" smtClean="0"/>
              <a:t>Проведены индивидуальные беседы </a:t>
            </a:r>
          </a:p>
          <a:p>
            <a:r>
              <a:rPr lang="ru-RU" dirty="0" smtClean="0"/>
              <a:t>Проведены экскурсии  </a:t>
            </a:r>
          </a:p>
          <a:p>
            <a:r>
              <a:rPr lang="ru-RU" dirty="0" smtClean="0"/>
              <a:t>Проведены беседы с руководителями</a:t>
            </a:r>
            <a:endParaRPr lang="ru-RU" b="1" dirty="0" smtClean="0"/>
          </a:p>
          <a:p>
            <a:r>
              <a:rPr lang="ru-RU" dirty="0" smtClean="0"/>
              <a:t>Организовано знакомство с коллективом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935626"/>
            <a:ext cx="4104456" cy="2922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9992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49080"/>
            <a:ext cx="3312368" cy="248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Проведение собственных занятий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373563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Организация процесса первоначального обучения  - обучено 129 сотрудников</a:t>
            </a:r>
          </a:p>
          <a:p>
            <a:r>
              <a:rPr lang="ru-RU" dirty="0" smtClean="0"/>
              <a:t>Работа на портале обучения – обучено 129 сотрудников</a:t>
            </a:r>
          </a:p>
          <a:p>
            <a:r>
              <a:rPr lang="ru-RU" dirty="0" smtClean="0"/>
              <a:t>Ценности компании – </a:t>
            </a:r>
            <a:r>
              <a:rPr lang="ru-RU" dirty="0"/>
              <a:t>обучено </a:t>
            </a:r>
            <a:r>
              <a:rPr lang="ru-RU" dirty="0" smtClean="0"/>
              <a:t>18 основных сотрудников (+39 студентов)</a:t>
            </a:r>
          </a:p>
          <a:p>
            <a:pPr marL="11430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8971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Контроль за посещением занятий и экзаменов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Отслеживание выполнения всех мероприятий в программе обучения, перенос обучений по запросу преподавателей и сотрудников.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220" y="3429000"/>
            <a:ext cx="3620495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3163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Подготовка к квалификационной комиссии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24944"/>
            <a:ext cx="5616624" cy="3737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Сопровождение: подготовка справки об эффективности,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556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Управление квалификационными комиссиями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Проведено комиссий – </a:t>
            </a:r>
            <a:r>
              <a:rPr lang="ru-RU" b="1" dirty="0" smtClean="0"/>
              <a:t>57 </a:t>
            </a:r>
            <a:r>
              <a:rPr lang="ru-RU" sz="1200" dirty="0" smtClean="0"/>
              <a:t>(уволены до конца обучения – 19,</a:t>
            </a:r>
            <a:r>
              <a:rPr lang="ru-RU" b="1" dirty="0" smtClean="0"/>
              <a:t> </a:t>
            </a:r>
            <a:r>
              <a:rPr lang="ru-RU" sz="1200" dirty="0" smtClean="0"/>
              <a:t>не проходили комиссию: 39 студентов, 7 регионалов, 2 преподавателя учебного центра, 2 сотрудницы, вышедшие из декретного отпуска, 3 переведенных сотрудника)</a:t>
            </a:r>
          </a:p>
          <a:p>
            <a:r>
              <a:rPr lang="ru-RU" dirty="0" smtClean="0"/>
              <a:t>Оформлено протоколов и передано в ОК – </a:t>
            </a:r>
            <a:r>
              <a:rPr lang="ru-RU" b="1" dirty="0" smtClean="0"/>
              <a:t>57</a:t>
            </a:r>
          </a:p>
          <a:p>
            <a:r>
              <a:rPr lang="ru-RU" dirty="0"/>
              <a:t>Отлажена </a:t>
            </a:r>
            <a:r>
              <a:rPr lang="ru-RU" dirty="0" smtClean="0"/>
              <a:t>♫♪♫ система комиссий в </a:t>
            </a:r>
            <a:r>
              <a:rPr lang="ru-RU" dirty="0" err="1" smtClean="0"/>
              <a:t>Энергомера</a:t>
            </a:r>
            <a:r>
              <a:rPr lang="ru-RU" dirty="0" smtClean="0"/>
              <a:t> Инжиниринг (нет должников) 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103876"/>
            <a:ext cx="3816424" cy="232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76995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173</TotalTime>
  <Words>769</Words>
  <Application>Microsoft Office PowerPoint</Application>
  <PresentationFormat>Экран (4:3)</PresentationFormat>
  <Paragraphs>106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Book Antiqua</vt:lpstr>
      <vt:lpstr>Century Gothic</vt:lpstr>
      <vt:lpstr>Аптека</vt:lpstr>
      <vt:lpstr>Обучение персонала</vt:lpstr>
      <vt:lpstr>Разработка и актуализация программ первоначального обучения</vt:lpstr>
      <vt:lpstr>Формирование индивидуальных программ обучения</vt:lpstr>
      <vt:lpstr>Организация наставничества</vt:lpstr>
      <vt:lpstr>АДАПТАЦИЯ НОВЫХ СОТРУДНИКОВ</vt:lpstr>
      <vt:lpstr>Проведение собственных занятий</vt:lpstr>
      <vt:lpstr>Контроль за посещением занятий и экзаменов</vt:lpstr>
      <vt:lpstr>Подготовка к квалификационной комиссии</vt:lpstr>
      <vt:lpstr>Управление квалификационными комиссиями</vt:lpstr>
      <vt:lpstr>Администрирование портала обучения</vt:lpstr>
      <vt:lpstr>РАЗВИТИЕ ПОРТАЛА обучения </vt:lpstr>
      <vt:lpstr>Организация работы учебного центра</vt:lpstr>
      <vt:lpstr>Курирование работы менеджеров по обучению предприятий</vt:lpstr>
      <vt:lpstr>Коммуникация с сотрудниками компании</vt:lpstr>
      <vt:lpstr>Совещания с руководителями подразделений</vt:lpstr>
      <vt:lpstr>Развитие процессов </vt:lpstr>
      <vt:lpstr>ПЛАНИРУЕМЫЕ изменения в процессах обучения</vt:lpstr>
      <vt:lpstr>формирование отношения к обучению</vt:lpstr>
      <vt:lpstr>ПРОЕКТы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персонала</dc:title>
  <dc:creator>Апрель</dc:creator>
  <cp:lastModifiedBy>Власенко Анна Геннадьевна</cp:lastModifiedBy>
  <cp:revision>20</cp:revision>
  <dcterms:created xsi:type="dcterms:W3CDTF">2023-02-28T22:55:42Z</dcterms:created>
  <dcterms:modified xsi:type="dcterms:W3CDTF">2023-03-22T08:43:44Z</dcterms:modified>
</cp:coreProperties>
</file>